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375" r:id="rId2"/>
    <p:sldId id="355" r:id="rId3"/>
    <p:sldId id="366" r:id="rId4"/>
    <p:sldId id="367" r:id="rId5"/>
    <p:sldId id="373" r:id="rId6"/>
    <p:sldId id="384" r:id="rId7"/>
    <p:sldId id="377" r:id="rId8"/>
    <p:sldId id="368" r:id="rId9"/>
    <p:sldId id="376" r:id="rId10"/>
    <p:sldId id="380" r:id="rId11"/>
    <p:sldId id="379" r:id="rId12"/>
    <p:sldId id="369" r:id="rId13"/>
    <p:sldId id="378" r:id="rId14"/>
    <p:sldId id="382" r:id="rId15"/>
    <p:sldId id="383" r:id="rId16"/>
    <p:sldId id="381" r:id="rId17"/>
  </p:sldIdLst>
  <p:sldSz cx="9144000" cy="6858000" type="screen4x3"/>
  <p:notesSz cx="6858000" cy="9144000"/>
  <p:defaultTextStyle>
    <a:defPPr>
      <a:defRPr lang="sv-SE"/>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2A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60" d="100"/>
          <a:sy n="60" d="100"/>
        </p:scale>
        <p:origin x="-1110" y="-5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26"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K:\S-U\Svensk_Energi\SVEN_21_piazzapresenttion_2012\Elanv_elprod_1970-2010.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sv-SE"/>
  <c:clrMapOvr bg1="lt1" tx1="dk1" bg2="lt2" tx2="dk2" accent1="accent1" accent2="accent2" accent3="accent3" accent4="accent4" accent5="accent5" accent6="accent6" hlink="hlink" folHlink="folHlink"/>
  <c:chart>
    <c:plotArea>
      <c:layout>
        <c:manualLayout>
          <c:layoutTarget val="inner"/>
          <c:xMode val="edge"/>
          <c:yMode val="edge"/>
          <c:x val="7.7945634920635207E-2"/>
          <c:y val="3.9709490740740781E-2"/>
          <c:w val="0.80949695767195751"/>
          <c:h val="0.8635754629629625"/>
        </c:manualLayout>
      </c:layout>
      <c:lineChart>
        <c:grouping val="standard"/>
        <c:ser>
          <c:idx val="4"/>
          <c:order val="0"/>
          <c:tx>
            <c:strRef>
              <c:f>'Elanvändningen i Sverige 1970-2'!$B$1</c:f>
              <c:strCache>
                <c:ptCount val="1"/>
                <c:pt idx="0">
                  <c:v>Elvärme</c:v>
                </c:pt>
              </c:strCache>
            </c:strRef>
          </c:tx>
          <c:spPr>
            <a:ln w="50800">
              <a:solidFill>
                <a:schemeClr val="accent2"/>
              </a:solidFill>
            </a:ln>
          </c:spPr>
          <c:marker>
            <c:symbol val="none"/>
          </c:marker>
          <c:cat>
            <c:numRef>
              <c:f>'Elanvändningen i Sverige 1970-2'!$A$2:$A$62</c:f>
              <c:numCache>
                <c:formatCode>General</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'Elanvändningen i Sverige 1970-2'!$B$2:$B$62</c:f>
              <c:numCache>
                <c:formatCode>0.0</c:formatCode>
                <c:ptCount val="61"/>
                <c:pt idx="0">
                  <c:v>4.7</c:v>
                </c:pt>
                <c:pt idx="1">
                  <c:v>5.5</c:v>
                </c:pt>
                <c:pt idx="2">
                  <c:v>6.4</c:v>
                </c:pt>
                <c:pt idx="3">
                  <c:v>7.3</c:v>
                </c:pt>
                <c:pt idx="4">
                  <c:v>7.6</c:v>
                </c:pt>
                <c:pt idx="5">
                  <c:v>9.3000000000000007</c:v>
                </c:pt>
                <c:pt idx="6">
                  <c:v>12.1</c:v>
                </c:pt>
                <c:pt idx="7">
                  <c:v>13.3</c:v>
                </c:pt>
                <c:pt idx="8">
                  <c:v>14.5</c:v>
                </c:pt>
                <c:pt idx="9">
                  <c:v>16.100000000000001</c:v>
                </c:pt>
                <c:pt idx="10">
                  <c:v>14</c:v>
                </c:pt>
                <c:pt idx="11">
                  <c:v>14.6</c:v>
                </c:pt>
                <c:pt idx="12">
                  <c:v>17.3</c:v>
                </c:pt>
                <c:pt idx="13">
                  <c:v>20.466595970307463</c:v>
                </c:pt>
                <c:pt idx="14">
                  <c:v>23.007738966743329</c:v>
                </c:pt>
                <c:pt idx="15">
                  <c:v>23.446119897020871</c:v>
                </c:pt>
                <c:pt idx="16">
                  <c:v>25.789370464797017</c:v>
                </c:pt>
                <c:pt idx="17">
                  <c:v>26.581804567577684</c:v>
                </c:pt>
                <c:pt idx="18">
                  <c:v>26.976935749588137</c:v>
                </c:pt>
                <c:pt idx="19">
                  <c:v>26.421854008060901</c:v>
                </c:pt>
                <c:pt idx="20">
                  <c:v>28.982251179510222</c:v>
                </c:pt>
                <c:pt idx="21">
                  <c:v>27.591973244147159</c:v>
                </c:pt>
                <c:pt idx="22">
                  <c:v>28.153032606135795</c:v>
                </c:pt>
                <c:pt idx="23">
                  <c:v>27.498184082183172</c:v>
                </c:pt>
                <c:pt idx="24">
                  <c:v>26.946621719438287</c:v>
                </c:pt>
                <c:pt idx="25">
                  <c:v>25.555062166962692</c:v>
                </c:pt>
                <c:pt idx="26">
                  <c:v>26.327109293622929</c:v>
                </c:pt>
                <c:pt idx="27">
                  <c:v>26.820947056889185</c:v>
                </c:pt>
                <c:pt idx="28">
                  <c:v>24.885464389837566</c:v>
                </c:pt>
                <c:pt idx="29">
                  <c:v>22.811187030513942</c:v>
                </c:pt>
                <c:pt idx="30">
                  <c:v>23.350184761170691</c:v>
                </c:pt>
                <c:pt idx="31">
                  <c:v>23.10815030706776</c:v>
                </c:pt>
                <c:pt idx="32">
                  <c:v>22.924365865949927</c:v>
                </c:pt>
                <c:pt idx="33">
                  <c:v>22.318229283973771</c:v>
                </c:pt>
                <c:pt idx="34">
                  <c:v>23.426319610079769</c:v>
                </c:pt>
                <c:pt idx="35">
                  <c:v>21.58967049551438</c:v>
                </c:pt>
                <c:pt idx="36">
                  <c:v>22.33298808907303</c:v>
                </c:pt>
                <c:pt idx="37">
                  <c:v>20.170227857079528</c:v>
                </c:pt>
                <c:pt idx="38">
                  <c:v>18.954410307234884</c:v>
                </c:pt>
                <c:pt idx="39">
                  <c:v>19.112869907725329</c:v>
                </c:pt>
                <c:pt idx="40">
                  <c:v>18</c:v>
                </c:pt>
              </c:numCache>
            </c:numRef>
          </c:val>
        </c:ser>
        <c:ser>
          <c:idx val="0"/>
          <c:order val="1"/>
          <c:tx>
            <c:strRef>
              <c:f>'Elanvändningen i Sverige 1970-2'!$C$1:$C$62</c:f>
              <c:strCache>
                <c:ptCount val="1"/>
                <c:pt idx="0">
                  <c:v>Oljeprodukter 118,6 112,9 109,2 113,4 90,2 97,4 103,6 96,4 95,5 99,0 87,3 80,1 68,6 56,7 50,6 49,4 44,5 48,0 45,0 41,5 41,1 40,4 37,8 38,0 37,9 36,2 36,7 33,4 32,1 30,4 30,0 28,2 26,3 24,4 22,2 18,0 16,1 14,9 13,8 13,2 14,5</c:v>
                </c:pt>
              </c:strCache>
            </c:strRef>
          </c:tx>
          <c:spPr>
            <a:ln w="50800">
              <a:solidFill>
                <a:schemeClr val="tx1"/>
              </a:solidFill>
            </a:ln>
          </c:spPr>
          <c:marker>
            <c:symbol val="none"/>
          </c:marker>
          <c:cat>
            <c:numRef>
              <c:f>'Elanvändningen i Sverige 1970-2'!$A$2:$A$62</c:f>
              <c:numCache>
                <c:formatCode>General</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'Elanvändningen i Sverige 1970-2'!$C$2:$C$62</c:f>
              <c:numCache>
                <c:formatCode>0.0</c:formatCode>
                <c:ptCount val="61"/>
                <c:pt idx="0">
                  <c:v>118.6</c:v>
                </c:pt>
                <c:pt idx="1">
                  <c:v>112.9</c:v>
                </c:pt>
                <c:pt idx="2">
                  <c:v>109.2</c:v>
                </c:pt>
                <c:pt idx="3">
                  <c:v>113.4</c:v>
                </c:pt>
                <c:pt idx="4">
                  <c:v>90.2</c:v>
                </c:pt>
                <c:pt idx="5">
                  <c:v>97.4</c:v>
                </c:pt>
                <c:pt idx="6">
                  <c:v>103.6</c:v>
                </c:pt>
                <c:pt idx="7">
                  <c:v>96.4</c:v>
                </c:pt>
                <c:pt idx="8">
                  <c:v>95.5</c:v>
                </c:pt>
                <c:pt idx="9">
                  <c:v>99</c:v>
                </c:pt>
                <c:pt idx="10">
                  <c:v>87.3</c:v>
                </c:pt>
                <c:pt idx="11">
                  <c:v>80.099999999999994</c:v>
                </c:pt>
                <c:pt idx="12">
                  <c:v>68.599999999999994</c:v>
                </c:pt>
                <c:pt idx="13">
                  <c:v>56.69361111111111</c:v>
                </c:pt>
                <c:pt idx="14">
                  <c:v>50.592777777777783</c:v>
                </c:pt>
                <c:pt idx="15">
                  <c:v>49.416388888888889</c:v>
                </c:pt>
                <c:pt idx="16">
                  <c:v>44.489444444444267</c:v>
                </c:pt>
                <c:pt idx="17">
                  <c:v>47.973611111111104</c:v>
                </c:pt>
                <c:pt idx="18">
                  <c:v>44.962777777777781</c:v>
                </c:pt>
                <c:pt idx="19">
                  <c:v>41.517777777777745</c:v>
                </c:pt>
                <c:pt idx="20">
                  <c:v>41.118055555555557</c:v>
                </c:pt>
                <c:pt idx="21">
                  <c:v>40.376111111111115</c:v>
                </c:pt>
                <c:pt idx="22">
                  <c:v>37.76305555555556</c:v>
                </c:pt>
                <c:pt idx="23">
                  <c:v>38.003888888888888</c:v>
                </c:pt>
                <c:pt idx="24">
                  <c:v>37.892500000000013</c:v>
                </c:pt>
                <c:pt idx="25">
                  <c:v>36.15944444444429</c:v>
                </c:pt>
                <c:pt idx="26">
                  <c:v>36.714444444444283</c:v>
                </c:pt>
                <c:pt idx="27">
                  <c:v>33.418611111111105</c:v>
                </c:pt>
                <c:pt idx="28">
                  <c:v>32.076944444444344</c:v>
                </c:pt>
                <c:pt idx="29">
                  <c:v>30.37111111111113</c:v>
                </c:pt>
                <c:pt idx="30">
                  <c:v>30.015555555555554</c:v>
                </c:pt>
                <c:pt idx="31">
                  <c:v>28.2</c:v>
                </c:pt>
                <c:pt idx="32">
                  <c:v>26.3</c:v>
                </c:pt>
                <c:pt idx="33">
                  <c:v>24.43</c:v>
                </c:pt>
                <c:pt idx="34">
                  <c:v>22.179444444444499</c:v>
                </c:pt>
                <c:pt idx="35">
                  <c:v>18.039166666666691</c:v>
                </c:pt>
                <c:pt idx="36">
                  <c:v>16.09166666666669</c:v>
                </c:pt>
                <c:pt idx="37">
                  <c:v>14.934722222222222</c:v>
                </c:pt>
                <c:pt idx="38">
                  <c:v>13.827777777777778</c:v>
                </c:pt>
                <c:pt idx="39">
                  <c:v>13.168333333333333</c:v>
                </c:pt>
                <c:pt idx="40">
                  <c:v>14.474722222222224</c:v>
                </c:pt>
              </c:numCache>
            </c:numRef>
          </c:val>
        </c:ser>
        <c:ser>
          <c:idx val="1"/>
          <c:order val="2"/>
          <c:tx>
            <c:strRef>
              <c:f>'Elanvändningen i Sverige 1970-2'!$D$1</c:f>
              <c:strCache>
                <c:ptCount val="1"/>
                <c:pt idx="0">
                  <c:v>Industri</c:v>
                </c:pt>
              </c:strCache>
            </c:strRef>
          </c:tx>
          <c:spPr>
            <a:ln w="50800">
              <a:solidFill>
                <a:schemeClr val="accent4"/>
              </a:solidFill>
            </a:ln>
          </c:spPr>
          <c:marker>
            <c:symbol val="none"/>
          </c:marker>
          <c:cat>
            <c:numRef>
              <c:f>'Elanvändningen i Sverige 1970-2'!$A$2:$A$62</c:f>
              <c:numCache>
                <c:formatCode>General</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'Elanvändningen i Sverige 1970-2'!$D$2:$D$62</c:f>
              <c:numCache>
                <c:formatCode>0.0</c:formatCode>
                <c:ptCount val="61"/>
                <c:pt idx="0">
                  <c:v>33</c:v>
                </c:pt>
                <c:pt idx="1">
                  <c:v>33.9</c:v>
                </c:pt>
                <c:pt idx="2">
                  <c:v>35.5</c:v>
                </c:pt>
                <c:pt idx="3">
                  <c:v>38.5</c:v>
                </c:pt>
                <c:pt idx="4">
                  <c:v>39.200000000000003</c:v>
                </c:pt>
                <c:pt idx="5">
                  <c:v>38</c:v>
                </c:pt>
                <c:pt idx="6">
                  <c:v>39.200000000000003</c:v>
                </c:pt>
                <c:pt idx="7">
                  <c:v>37.700000000000003</c:v>
                </c:pt>
                <c:pt idx="8">
                  <c:v>38.5</c:v>
                </c:pt>
                <c:pt idx="9">
                  <c:v>40.5</c:v>
                </c:pt>
                <c:pt idx="10">
                  <c:v>39.800000000000004</c:v>
                </c:pt>
                <c:pt idx="11">
                  <c:v>39.800000000000004</c:v>
                </c:pt>
                <c:pt idx="12">
                  <c:v>39.1</c:v>
                </c:pt>
                <c:pt idx="13">
                  <c:v>42.113</c:v>
                </c:pt>
                <c:pt idx="14">
                  <c:v>45.685000000000002</c:v>
                </c:pt>
                <c:pt idx="15">
                  <c:v>47.986000000000004</c:v>
                </c:pt>
                <c:pt idx="16">
                  <c:v>47.933</c:v>
                </c:pt>
                <c:pt idx="17">
                  <c:v>50.994</c:v>
                </c:pt>
                <c:pt idx="18">
                  <c:v>52.867000000000004</c:v>
                </c:pt>
                <c:pt idx="19">
                  <c:v>53.443000000000005</c:v>
                </c:pt>
                <c:pt idx="20">
                  <c:v>52.993000000000002</c:v>
                </c:pt>
                <c:pt idx="21">
                  <c:v>50.723000000000013</c:v>
                </c:pt>
                <c:pt idx="22">
                  <c:v>49.694000000000003</c:v>
                </c:pt>
                <c:pt idx="23">
                  <c:v>49.353999999999999</c:v>
                </c:pt>
                <c:pt idx="24">
                  <c:v>49.778000000000013</c:v>
                </c:pt>
                <c:pt idx="25">
                  <c:v>51.343000000000004</c:v>
                </c:pt>
                <c:pt idx="26">
                  <c:v>51.49</c:v>
                </c:pt>
                <c:pt idx="27">
                  <c:v>52.664000000000001</c:v>
                </c:pt>
                <c:pt idx="28">
                  <c:v>53.862000000000002</c:v>
                </c:pt>
                <c:pt idx="29">
                  <c:v>54.497</c:v>
                </c:pt>
                <c:pt idx="30">
                  <c:v>56.888999999999996</c:v>
                </c:pt>
                <c:pt idx="31">
                  <c:v>56.243000000000002</c:v>
                </c:pt>
                <c:pt idx="32">
                  <c:v>55.661000000000001</c:v>
                </c:pt>
                <c:pt idx="33">
                  <c:v>54.496000000000002</c:v>
                </c:pt>
                <c:pt idx="34">
                  <c:v>55.37</c:v>
                </c:pt>
                <c:pt idx="35">
                  <c:v>55.919000000000004</c:v>
                </c:pt>
                <c:pt idx="36">
                  <c:v>56.558</c:v>
                </c:pt>
                <c:pt idx="37">
                  <c:v>57.058</c:v>
                </c:pt>
                <c:pt idx="38">
                  <c:v>55.55</c:v>
                </c:pt>
                <c:pt idx="39">
                  <c:v>49.385999999999996</c:v>
                </c:pt>
                <c:pt idx="40">
                  <c:v>52.43</c:v>
                </c:pt>
              </c:numCache>
            </c:numRef>
          </c:val>
        </c:ser>
        <c:ser>
          <c:idx val="5"/>
          <c:order val="3"/>
          <c:tx>
            <c:strRef>
              <c:f>'Elanvändningen i Sverige 1970-2'!$E$1</c:f>
              <c:strCache>
                <c:ptCount val="1"/>
                <c:pt idx="0">
                  <c:v>bostäder och service</c:v>
                </c:pt>
              </c:strCache>
            </c:strRef>
          </c:tx>
          <c:spPr>
            <a:ln w="50800">
              <a:solidFill>
                <a:schemeClr val="accent3"/>
              </a:solidFill>
            </a:ln>
          </c:spPr>
          <c:marker>
            <c:symbol val="none"/>
          </c:marker>
          <c:cat>
            <c:numRef>
              <c:f>'Elanvändningen i Sverige 1970-2'!$A$2:$A$62</c:f>
              <c:numCache>
                <c:formatCode>General</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'Elanvändningen i Sverige 1970-2'!$E$2:$E$62</c:f>
              <c:numCache>
                <c:formatCode>0.0</c:formatCode>
                <c:ptCount val="61"/>
                <c:pt idx="0">
                  <c:v>17.600000000000001</c:v>
                </c:pt>
                <c:pt idx="1">
                  <c:v>19.3</c:v>
                </c:pt>
                <c:pt idx="2">
                  <c:v>21</c:v>
                </c:pt>
                <c:pt idx="3">
                  <c:v>21.9</c:v>
                </c:pt>
                <c:pt idx="4">
                  <c:v>20.9</c:v>
                </c:pt>
                <c:pt idx="5">
                  <c:v>23.2</c:v>
                </c:pt>
                <c:pt idx="6">
                  <c:v>25.1</c:v>
                </c:pt>
                <c:pt idx="7">
                  <c:v>26.1</c:v>
                </c:pt>
                <c:pt idx="8">
                  <c:v>27.1</c:v>
                </c:pt>
                <c:pt idx="9">
                  <c:v>28.2</c:v>
                </c:pt>
                <c:pt idx="10">
                  <c:v>28.5</c:v>
                </c:pt>
                <c:pt idx="11">
                  <c:v>30</c:v>
                </c:pt>
                <c:pt idx="12">
                  <c:v>31.3</c:v>
                </c:pt>
                <c:pt idx="13">
                  <c:v>31.9</c:v>
                </c:pt>
                <c:pt idx="14">
                  <c:v>32.4</c:v>
                </c:pt>
                <c:pt idx="15">
                  <c:v>37.4</c:v>
                </c:pt>
                <c:pt idx="16">
                  <c:v>37.200000000000003</c:v>
                </c:pt>
                <c:pt idx="17">
                  <c:v>37.4</c:v>
                </c:pt>
                <c:pt idx="18">
                  <c:v>38.300000000000004</c:v>
                </c:pt>
                <c:pt idx="19">
                  <c:v>40.300000000000004</c:v>
                </c:pt>
                <c:pt idx="20">
                  <c:v>39.200000000000003</c:v>
                </c:pt>
                <c:pt idx="21">
                  <c:v>42.5</c:v>
                </c:pt>
                <c:pt idx="22">
                  <c:v>41.5</c:v>
                </c:pt>
                <c:pt idx="23">
                  <c:v>42.9</c:v>
                </c:pt>
                <c:pt idx="24">
                  <c:v>44.2</c:v>
                </c:pt>
                <c:pt idx="25">
                  <c:v>45.1</c:v>
                </c:pt>
                <c:pt idx="26">
                  <c:v>44.3</c:v>
                </c:pt>
                <c:pt idx="27">
                  <c:v>43.5</c:v>
                </c:pt>
                <c:pt idx="28">
                  <c:v>46</c:v>
                </c:pt>
                <c:pt idx="29">
                  <c:v>47.5</c:v>
                </c:pt>
                <c:pt idx="30">
                  <c:v>48.3</c:v>
                </c:pt>
                <c:pt idx="31">
                  <c:v>50.9</c:v>
                </c:pt>
                <c:pt idx="32">
                  <c:v>50.7</c:v>
                </c:pt>
                <c:pt idx="33">
                  <c:v>50.3</c:v>
                </c:pt>
                <c:pt idx="34">
                  <c:v>49.5</c:v>
                </c:pt>
                <c:pt idx="35">
                  <c:v>51.7</c:v>
                </c:pt>
                <c:pt idx="36">
                  <c:v>49.9</c:v>
                </c:pt>
                <c:pt idx="37">
                  <c:v>51.7</c:v>
                </c:pt>
                <c:pt idx="38">
                  <c:v>52.7</c:v>
                </c:pt>
                <c:pt idx="39">
                  <c:v>53.1</c:v>
                </c:pt>
                <c:pt idx="40">
                  <c:v>53.2</c:v>
                </c:pt>
              </c:numCache>
            </c:numRef>
          </c:val>
        </c:ser>
        <c:ser>
          <c:idx val="2"/>
          <c:order val="4"/>
          <c:tx>
            <c:strRef>
              <c:f>'Elanvändningen i Sverige 1970-2'!$F$1</c:f>
              <c:strCache>
                <c:ptCount val="1"/>
                <c:pt idx="0">
                  <c:v>Total användning, netto</c:v>
                </c:pt>
              </c:strCache>
            </c:strRef>
          </c:tx>
          <c:spPr>
            <a:ln w="50800">
              <a:solidFill>
                <a:schemeClr val="accent6"/>
              </a:solidFill>
            </a:ln>
          </c:spPr>
          <c:marker>
            <c:symbol val="none"/>
          </c:marker>
          <c:cat>
            <c:numRef>
              <c:f>'Elanvändningen i Sverige 1970-2'!$A$2:$A$62</c:f>
              <c:numCache>
                <c:formatCode>General</c:formatCode>
                <c:ptCount val="6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numCache>
            </c:numRef>
          </c:cat>
          <c:val>
            <c:numRef>
              <c:f>'Elanvändningen i Sverige 1970-2'!$F$2:$F$62</c:f>
              <c:numCache>
                <c:formatCode>0.0</c:formatCode>
                <c:ptCount val="61"/>
                <c:pt idx="0">
                  <c:v>63.5</c:v>
                </c:pt>
                <c:pt idx="1">
                  <c:v>67</c:v>
                </c:pt>
                <c:pt idx="2">
                  <c:v>71.8</c:v>
                </c:pt>
                <c:pt idx="3">
                  <c:v>77.5</c:v>
                </c:pt>
                <c:pt idx="4">
                  <c:v>76.8</c:v>
                </c:pt>
                <c:pt idx="5">
                  <c:v>79.900000000000006</c:v>
                </c:pt>
                <c:pt idx="6">
                  <c:v>86.5</c:v>
                </c:pt>
                <c:pt idx="7">
                  <c:v>86.1</c:v>
                </c:pt>
                <c:pt idx="8">
                  <c:v>89.8</c:v>
                </c:pt>
                <c:pt idx="9">
                  <c:v>94.4</c:v>
                </c:pt>
                <c:pt idx="10">
                  <c:v>94.6</c:v>
                </c:pt>
                <c:pt idx="11">
                  <c:v>97.5</c:v>
                </c:pt>
                <c:pt idx="12">
                  <c:v>100.1</c:v>
                </c:pt>
                <c:pt idx="13">
                  <c:v>110.66111000000002</c:v>
                </c:pt>
                <c:pt idx="14">
                  <c:v>119.96069000000023</c:v>
                </c:pt>
                <c:pt idx="15">
                  <c:v>130.80533000000042</c:v>
                </c:pt>
                <c:pt idx="16">
                  <c:v>129.0265</c:v>
                </c:pt>
                <c:pt idx="17">
                  <c:v>137.35067000000001</c:v>
                </c:pt>
                <c:pt idx="18">
                  <c:v>138.50701000000001</c:v>
                </c:pt>
                <c:pt idx="19">
                  <c:v>138.38018000000039</c:v>
                </c:pt>
                <c:pt idx="20">
                  <c:v>139.94926999999998</c:v>
                </c:pt>
                <c:pt idx="21">
                  <c:v>141.14306999999957</c:v>
                </c:pt>
                <c:pt idx="22">
                  <c:v>139.62742000000043</c:v>
                </c:pt>
                <c:pt idx="23">
                  <c:v>140.63086999999999</c:v>
                </c:pt>
                <c:pt idx="24">
                  <c:v>138.67855999999998</c:v>
                </c:pt>
                <c:pt idx="25">
                  <c:v>142.41762</c:v>
                </c:pt>
                <c:pt idx="26">
                  <c:v>142.69384999999997</c:v>
                </c:pt>
                <c:pt idx="27">
                  <c:v>142.60415999999998</c:v>
                </c:pt>
                <c:pt idx="28">
                  <c:v>144.03855000000001</c:v>
                </c:pt>
                <c:pt idx="29">
                  <c:v>143.48007333333373</c:v>
                </c:pt>
                <c:pt idx="30">
                  <c:v>146.62721666666664</c:v>
                </c:pt>
                <c:pt idx="31">
                  <c:v>150.43052888888886</c:v>
                </c:pt>
                <c:pt idx="32">
                  <c:v>148.6</c:v>
                </c:pt>
                <c:pt idx="33">
                  <c:v>145.13930999999999</c:v>
                </c:pt>
                <c:pt idx="34">
                  <c:v>146.768</c:v>
                </c:pt>
                <c:pt idx="35">
                  <c:v>147.1</c:v>
                </c:pt>
                <c:pt idx="36">
                  <c:v>145.43705999999997</c:v>
                </c:pt>
                <c:pt idx="37">
                  <c:v>146.24220444444438</c:v>
                </c:pt>
                <c:pt idx="38">
                  <c:v>141.79</c:v>
                </c:pt>
                <c:pt idx="39">
                  <c:v>138.36000000000001</c:v>
                </c:pt>
                <c:pt idx="40">
                  <c:v>146.75</c:v>
                </c:pt>
                <c:pt idx="41">
                  <c:v>138.5</c:v>
                </c:pt>
                <c:pt idx="42">
                  <c:v>135.5</c:v>
                </c:pt>
                <c:pt idx="43">
                  <c:v>135</c:v>
                </c:pt>
                <c:pt idx="44">
                  <c:v>135.5</c:v>
                </c:pt>
                <c:pt idx="45">
                  <c:v>136</c:v>
                </c:pt>
                <c:pt idx="46">
                  <c:v>138.5</c:v>
                </c:pt>
                <c:pt idx="47">
                  <c:v>137.5</c:v>
                </c:pt>
                <c:pt idx="48">
                  <c:v>133.5</c:v>
                </c:pt>
                <c:pt idx="49">
                  <c:v>134</c:v>
                </c:pt>
                <c:pt idx="50">
                  <c:v>131.5</c:v>
                </c:pt>
                <c:pt idx="51">
                  <c:v>132.5</c:v>
                </c:pt>
                <c:pt idx="52">
                  <c:v>133.5</c:v>
                </c:pt>
                <c:pt idx="53">
                  <c:v>134</c:v>
                </c:pt>
                <c:pt idx="54">
                  <c:v>132.5</c:v>
                </c:pt>
                <c:pt idx="55">
                  <c:v>129</c:v>
                </c:pt>
                <c:pt idx="56">
                  <c:v>128</c:v>
                </c:pt>
                <c:pt idx="57">
                  <c:v>128.5</c:v>
                </c:pt>
                <c:pt idx="58">
                  <c:v>128</c:v>
                </c:pt>
                <c:pt idx="59">
                  <c:v>127.5</c:v>
                </c:pt>
                <c:pt idx="60">
                  <c:v>126</c:v>
                </c:pt>
              </c:numCache>
            </c:numRef>
          </c:val>
        </c:ser>
        <c:marker val="1"/>
        <c:axId val="103768832"/>
        <c:axId val="103770368"/>
      </c:lineChart>
      <c:catAx>
        <c:axId val="103768832"/>
        <c:scaling>
          <c:orientation val="minMax"/>
        </c:scaling>
        <c:axPos val="b"/>
        <c:numFmt formatCode="General" sourceLinked="1"/>
        <c:tickLblPos val="nextTo"/>
        <c:spPr>
          <a:ln w="15875">
            <a:solidFill>
              <a:schemeClr val="tx1"/>
            </a:solidFill>
          </a:ln>
        </c:spPr>
        <c:txPr>
          <a:bodyPr/>
          <a:lstStyle/>
          <a:p>
            <a:pPr>
              <a:defRPr sz="1400">
                <a:latin typeface="Verdana" pitchFamily="34" charset="0"/>
              </a:defRPr>
            </a:pPr>
            <a:endParaRPr lang="sv-SE"/>
          </a:p>
        </c:txPr>
        <c:crossAx val="103770368"/>
        <c:crosses val="autoZero"/>
        <c:auto val="1"/>
        <c:lblAlgn val="ctr"/>
        <c:lblOffset val="100"/>
        <c:tickLblSkip val="5"/>
        <c:tickMarkSkip val="5"/>
      </c:catAx>
      <c:valAx>
        <c:axId val="103770368"/>
        <c:scaling>
          <c:orientation val="minMax"/>
          <c:min val="0"/>
        </c:scaling>
        <c:axPos val="l"/>
        <c:majorGridlines>
          <c:spPr>
            <a:ln w="12700">
              <a:solidFill>
                <a:schemeClr val="bg1">
                  <a:lumMod val="65000"/>
                </a:schemeClr>
              </a:solidFill>
            </a:ln>
          </c:spPr>
        </c:majorGridlines>
        <c:numFmt formatCode="0" sourceLinked="0"/>
        <c:tickLblPos val="nextTo"/>
        <c:spPr>
          <a:noFill/>
          <a:ln>
            <a:noFill/>
          </a:ln>
        </c:spPr>
        <c:txPr>
          <a:bodyPr/>
          <a:lstStyle/>
          <a:p>
            <a:pPr>
              <a:defRPr sz="1400">
                <a:latin typeface="Verdana" pitchFamily="34" charset="0"/>
              </a:defRPr>
            </a:pPr>
            <a:endParaRPr lang="sv-SE"/>
          </a:p>
        </c:txPr>
        <c:crossAx val="103768832"/>
        <c:crosses val="autoZero"/>
        <c:crossBetween val="between"/>
      </c:valAx>
    </c:plotArea>
    <c:plotVisOnly val="1"/>
    <c:dispBlanksAs val="gap"/>
  </c:chart>
  <c:spPr>
    <a:noFill/>
    <a:ln>
      <a:noFill/>
    </a:ln>
  </c:sp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002C20FD-0D07-4329-B7AA-14413A074BB3}" type="datetimeFigureOut">
              <a:rPr lang="sv-SE"/>
              <a:pPr>
                <a:defRPr/>
              </a:pPr>
              <a:t>2013-04-09</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448811A-2370-4711-943A-6BAEA3DB55D4}" type="slidenum">
              <a:rPr lang="sv-SE"/>
              <a:pPr>
                <a:defRPr/>
              </a:pPr>
              <a:t>‹#›</a:t>
            </a:fld>
            <a:endParaRPr lang="sv-S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3599A71-A523-48E3-9EE8-E9A6FA558E1E}" type="datetimeFigureOut">
              <a:rPr lang="sv-SE"/>
              <a:pPr>
                <a:defRPr/>
              </a:pPr>
              <a:t>2013-04-09</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46DE924-CC54-48AD-A56B-72F2E7D794C9}" type="slidenum">
              <a:rPr lang="sv-SE"/>
              <a:pPr>
                <a:defRPr/>
              </a:pPr>
              <a:t>‹#›</a:t>
            </a:fld>
            <a:endParaRPr lang="sv-S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smtClean="0"/>
              <a:t>Höga</a:t>
            </a:r>
            <a:r>
              <a:rPr lang="sv-SE" baseline="0" dirty="0" smtClean="0"/>
              <a:t> uttalade ambitioner</a:t>
            </a:r>
          </a:p>
          <a:p>
            <a:r>
              <a:rPr lang="sv-SE" baseline="0" dirty="0" smtClean="0"/>
              <a:t>I dag är drygt 2/3 av världens elproduktion fossilbaserad</a:t>
            </a:r>
            <a:endParaRPr lang="sv-SE" dirty="0" smtClean="0"/>
          </a:p>
          <a:p>
            <a:endParaRPr lang="sv-SE" dirty="0" smtClean="0"/>
          </a:p>
          <a:p>
            <a:r>
              <a:rPr lang="sv-SE" dirty="0" smtClean="0"/>
              <a:t>Hög energieffektivisering</a:t>
            </a:r>
          </a:p>
          <a:p>
            <a:r>
              <a:rPr lang="sv-SE" dirty="0" smtClean="0"/>
              <a:t>Hög andel förnybar energi</a:t>
            </a:r>
          </a:p>
          <a:p>
            <a:r>
              <a:rPr lang="sv-SE" dirty="0" smtClean="0"/>
              <a:t>CCS och kärnkraft nödvändigt</a:t>
            </a:r>
          </a:p>
          <a:p>
            <a:r>
              <a:rPr lang="sv-SE" dirty="0" smtClean="0"/>
              <a:t>Decentralisering av kraftsystemet (nät och lagring)</a:t>
            </a:r>
          </a:p>
          <a:p>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t>Omställning inte gratis – h</a:t>
            </a:r>
            <a:r>
              <a:rPr lang="sv-SE" dirty="0" smtClean="0"/>
              <a:t>ushållens utgifter för energi ökar</a:t>
            </a:r>
          </a:p>
          <a:p>
            <a:endParaRPr lang="sv-SE" dirty="0" smtClean="0"/>
          </a:p>
          <a:p>
            <a:r>
              <a:rPr lang="sv-SE" dirty="0" smtClean="0"/>
              <a:t>Hur står sig klimatpolitiken</a:t>
            </a:r>
            <a:r>
              <a:rPr lang="sv-SE" baseline="0" dirty="0" smtClean="0"/>
              <a:t> i dessa tider av stora ekonomiska utmaningar?</a:t>
            </a:r>
            <a:endParaRPr lang="sv-SE" dirty="0" smtClean="0"/>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eaLnBrk="1" hangingPunct="1">
              <a:lnSpc>
                <a:spcPct val="80000"/>
              </a:lnSpc>
            </a:pPr>
            <a:r>
              <a:rPr lang="sv-SE" sz="1200" b="0" noProof="0" dirty="0" smtClean="0"/>
              <a:t>Byggdes för 40 år, livslängdsförlängs, är ändå inte eviga – SvK räknar I sitt arbete med 73 TWh kk-el år 2030!</a:t>
            </a:r>
          </a:p>
          <a:p>
            <a:pPr eaLnBrk="1" hangingPunct="1">
              <a:lnSpc>
                <a:spcPct val="80000"/>
              </a:lnSpc>
            </a:pPr>
            <a:endParaRPr lang="sv-SE" sz="1200" b="0" noProof="0" dirty="0" smtClean="0"/>
          </a:p>
          <a:p>
            <a:pPr eaLnBrk="1" hangingPunct="1">
              <a:lnSpc>
                <a:spcPct val="80000"/>
              </a:lnSpc>
            </a:pPr>
            <a:r>
              <a:rPr lang="sv-SE" sz="1200" b="0" noProof="0" dirty="0" smtClean="0"/>
              <a:t>Vattenfall lämnade in ansökan om att bygga ny kärnkraftsreaktor</a:t>
            </a:r>
          </a:p>
          <a:p>
            <a:pPr eaLnBrk="1" hangingPunct="1">
              <a:lnSpc>
                <a:spcPct val="80000"/>
              </a:lnSpc>
            </a:pPr>
            <a:endParaRPr lang="sv-SE" sz="1200" b="0" noProof="0" dirty="0" smtClean="0"/>
          </a:p>
          <a:p>
            <a:pPr eaLnBrk="1" hangingPunct="1">
              <a:lnSpc>
                <a:spcPct val="80000"/>
              </a:lnSpc>
            </a:pPr>
            <a:r>
              <a:rPr lang="sv-SE" sz="1200" b="0" noProof="0" dirty="0" smtClean="0"/>
              <a:t>Kravbilden klarläggs – ev beslut att gå</a:t>
            </a:r>
            <a:r>
              <a:rPr lang="sv-SE" sz="1200" b="0" baseline="0" noProof="0" dirty="0" smtClean="0"/>
              <a:t> vidare säger man ska tas senare när detta är klarlagt</a:t>
            </a:r>
            <a:endParaRPr lang="sv-SE" sz="1200" b="0" noProof="0" dirty="0" smtClean="0"/>
          </a:p>
          <a:p>
            <a:pPr eaLnBrk="1" hangingPunct="1">
              <a:lnSpc>
                <a:spcPct val="80000"/>
              </a:lnSpc>
            </a:pPr>
            <a:endParaRPr lang="sv-SE" sz="1200" b="0" noProof="0" dirty="0" smtClean="0"/>
          </a:p>
          <a:p>
            <a:pPr eaLnBrk="1" hangingPunct="1">
              <a:lnSpc>
                <a:spcPct val="80000"/>
              </a:lnSpc>
            </a:pPr>
            <a:r>
              <a:rPr lang="sv-SE" sz="1200" b="0" noProof="0" dirty="0" smtClean="0"/>
              <a:t>Kärnkraft I världen? Japan har ambition att avveckla men en del reaktorer återstartas – Tyskland</a:t>
            </a:r>
            <a:r>
              <a:rPr lang="sv-SE" sz="1200" b="0" baseline="0" noProof="0" dirty="0" smtClean="0"/>
              <a:t> bred politisk enighet om avveckling 73 procent av väljarna stödjer beslutet</a:t>
            </a:r>
            <a:endParaRPr lang="sv-SE" sz="1200" b="0" noProof="0" dirty="0" smtClean="0"/>
          </a:p>
          <a:p>
            <a:pPr eaLnBrk="1" hangingPunct="1">
              <a:lnSpc>
                <a:spcPct val="80000"/>
              </a:lnSpc>
            </a:pPr>
            <a:endParaRPr lang="sv-SE" sz="1200" b="0" noProof="0" dirty="0" smtClean="0"/>
          </a:p>
        </p:txBody>
      </p:sp>
      <p:sp>
        <p:nvSpPr>
          <p:cNvPr id="4" name="Platshållare för bildnummer 3"/>
          <p:cNvSpPr>
            <a:spLocks noGrp="1"/>
          </p:cNvSpPr>
          <p:nvPr>
            <p:ph type="sldNum" sz="quarter" idx="10"/>
          </p:nvPr>
        </p:nvSpPr>
        <p:spPr/>
        <p:txBody>
          <a:bodyPr/>
          <a:lstStyle/>
          <a:p>
            <a:fld id="{5583170B-3F81-4CD5-BEEA-E0C706910E95}" type="slidenum">
              <a:rPr lang="sv-SE" smtClean="0"/>
              <a:pPr/>
              <a:t>10</a:t>
            </a:fld>
            <a:endParaRPr lang="sv-S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2925" indent="-542925">
              <a:buFont typeface="Arial" pitchFamily="34" charset="0"/>
              <a:buChar char="•"/>
            </a:pPr>
            <a:r>
              <a:rPr lang="sv-SE" sz="1200" dirty="0" smtClean="0"/>
              <a:t>Genom </a:t>
            </a:r>
            <a:r>
              <a:rPr lang="sv-SE" sz="1200" dirty="0" err="1" smtClean="0"/>
              <a:t>Shale-gas</a:t>
            </a:r>
            <a:r>
              <a:rPr lang="sv-SE" sz="1200" dirty="0" smtClean="0"/>
              <a:t> utvecklingen betalar företag i USA </a:t>
            </a:r>
            <a:br>
              <a:rPr lang="sv-SE" sz="1200" dirty="0" smtClean="0"/>
            </a:br>
            <a:r>
              <a:rPr lang="sv-SE" sz="1200" dirty="0" smtClean="0"/>
              <a:t>$3 MMBTU i   Europa och Asien $10 MMBTU. En kostnadsfördel som kommer att vara länge.</a:t>
            </a:r>
            <a:br>
              <a:rPr lang="sv-SE" sz="1200" dirty="0" smtClean="0"/>
            </a:br>
            <a:endParaRPr lang="sv-SE" sz="1200" dirty="0" smtClean="0"/>
          </a:p>
          <a:p>
            <a:pPr marL="542925" indent="-542925">
              <a:buFont typeface="Arial" pitchFamily="34" charset="0"/>
              <a:buChar char="•"/>
            </a:pPr>
            <a:r>
              <a:rPr lang="sv-SE" sz="1200" dirty="0" smtClean="0"/>
              <a:t>Nya och hemvändande företag till USA.</a:t>
            </a:r>
            <a:br>
              <a:rPr lang="sv-SE" sz="1200" dirty="0" smtClean="0"/>
            </a:br>
            <a:r>
              <a:rPr lang="sv-SE" sz="1200" dirty="0" smtClean="0"/>
              <a:t>Europa tappar konkurrenskraft.</a:t>
            </a:r>
            <a:br>
              <a:rPr lang="sv-SE" sz="1200" dirty="0" smtClean="0"/>
            </a:br>
            <a:endParaRPr lang="sv-SE" sz="1200" dirty="0" smtClean="0"/>
          </a:p>
          <a:p>
            <a:pPr marL="542925" indent="-542925">
              <a:buFont typeface="Arial" pitchFamily="34" charset="0"/>
              <a:buChar char="•"/>
            </a:pPr>
            <a:r>
              <a:rPr lang="sv-SE" sz="1200" dirty="0" smtClean="0"/>
              <a:t>Kan företagssektorn i Europa bära alla nya kostnadsdrivande initiativ?</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GB" baseline="0" dirty="0" smtClean="0"/>
          </a:p>
        </p:txBody>
      </p:sp>
      <p:sp>
        <p:nvSpPr>
          <p:cNvPr id="4" name="Slide Number Placeholder 3"/>
          <p:cNvSpPr>
            <a:spLocks noGrp="1"/>
          </p:cNvSpPr>
          <p:nvPr>
            <p:ph type="sldNum" sz="quarter" idx="10"/>
          </p:nvPr>
        </p:nvSpPr>
        <p:spPr/>
        <p:txBody>
          <a:bodyPr/>
          <a:lstStyle/>
          <a:p>
            <a:pPr>
              <a:defRPr/>
            </a:pPr>
            <a:fld id="{526F2E77-86D5-4F62-84FE-F966DF72460E}" type="slidenum">
              <a:rPr lang="en-GB" smtClean="0"/>
              <a:pPr>
                <a:defRPr/>
              </a:pPr>
              <a:t>13</a:t>
            </a:fld>
            <a:endParaRPr lang="en-GB"/>
          </a:p>
        </p:txBody>
      </p:sp>
    </p:spTree>
    <p:extLst>
      <p:ext uri="{BB962C8B-B14F-4D97-AF65-F5344CB8AC3E}">
        <p14:creationId xmlns:p14="http://schemas.microsoft.com/office/powerpoint/2010/main" xmlns="" val="124961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Jag avslutar med denna bild som är omslaget till utredningen som för dryga 20 år sedan var den tydliga starten på den svenska av- eller omregleringsprocessen för svensk elmarknad.</a:t>
            </a:r>
          </a:p>
          <a:p>
            <a:endParaRPr lang="sv-SE" dirty="0" smtClean="0"/>
          </a:p>
          <a:p>
            <a:r>
              <a:rPr lang="sv-SE" dirty="0" smtClean="0"/>
              <a:t>Jag tar denna bild för att understryka den fortgående förändringsprocessen. Alltjämt har vi en hel del utmaningar i form av förändringstryck framför oss!</a:t>
            </a:r>
            <a:endParaRPr lang="sv-SE" dirty="0"/>
          </a:p>
        </p:txBody>
      </p:sp>
      <p:sp>
        <p:nvSpPr>
          <p:cNvPr id="4" name="Platshållare för bildnummer 3"/>
          <p:cNvSpPr>
            <a:spLocks noGrp="1"/>
          </p:cNvSpPr>
          <p:nvPr>
            <p:ph type="sldNum" sz="quarter" idx="10"/>
          </p:nvPr>
        </p:nvSpPr>
        <p:spPr/>
        <p:txBody>
          <a:bodyPr/>
          <a:lstStyle/>
          <a:p>
            <a:pPr>
              <a:defRPr/>
            </a:pPr>
            <a:fld id="{246DE924-CC54-48AD-A56B-72F2E7D794C9}" type="slidenum">
              <a:rPr lang="sv-SE" smtClean="0"/>
              <a:pPr>
                <a:defRPr/>
              </a:pPr>
              <a:t>16</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4" name="Bildobjekt 6" descr="OH_bård_sid1_NY.jpg"/>
          <p:cNvPicPr>
            <a:picLocks noChangeAspect="1"/>
          </p:cNvPicPr>
          <p:nvPr userDrawn="1"/>
        </p:nvPicPr>
        <p:blipFill>
          <a:blip r:embed="rId2" cstate="print"/>
          <a:srcRect/>
          <a:stretch>
            <a:fillRect/>
          </a:stretch>
        </p:blipFill>
        <p:spPr bwMode="auto">
          <a:xfrm>
            <a:off x="0" y="6350"/>
            <a:ext cx="9144000" cy="6845300"/>
          </a:xfrm>
          <a:prstGeom prst="rect">
            <a:avLst/>
          </a:prstGeom>
          <a:noFill/>
          <a:ln w="9525">
            <a:noFill/>
            <a:miter lim="800000"/>
            <a:headEnd/>
            <a:tailEnd/>
          </a:ln>
        </p:spPr>
      </p:pic>
      <p:sp>
        <p:nvSpPr>
          <p:cNvPr id="2" name="Rubrik 1"/>
          <p:cNvSpPr>
            <a:spLocks noGrp="1"/>
          </p:cNvSpPr>
          <p:nvPr>
            <p:ph type="ctrTitle"/>
          </p:nvPr>
        </p:nvSpPr>
        <p:spPr>
          <a:xfrm>
            <a:off x="685800" y="2492393"/>
            <a:ext cx="7772400" cy="1470025"/>
          </a:xfrm>
        </p:spPr>
        <p:txBody>
          <a:bodyPr/>
          <a:lstStyle>
            <a:lvl1pPr>
              <a:defRPr sz="3600">
                <a:solidFill>
                  <a:srgbClr val="0062A5"/>
                </a:solidFill>
                <a:latin typeface="Verdana" pitchFamily="34" charset="0"/>
                <a:ea typeface="Verdana" pitchFamily="34" charset="0"/>
                <a:cs typeface="Verdana" pitchFamily="34" charset="0"/>
              </a:defRPr>
            </a:lvl1pPr>
          </a:lstStyle>
          <a:p>
            <a:r>
              <a:rPr lang="sv-SE" smtClean="0"/>
              <a:t>Klicka här för att ändra format</a:t>
            </a:r>
            <a:endParaRPr lang="sv-SE"/>
          </a:p>
        </p:txBody>
      </p:sp>
      <p:sp>
        <p:nvSpPr>
          <p:cNvPr id="3" name="Underrubrik 2"/>
          <p:cNvSpPr>
            <a:spLocks noGrp="1"/>
          </p:cNvSpPr>
          <p:nvPr>
            <p:ph type="subTitle" idx="1"/>
          </p:nvPr>
        </p:nvSpPr>
        <p:spPr>
          <a:xfrm>
            <a:off x="1371600" y="4248168"/>
            <a:ext cx="6400800" cy="1752600"/>
          </a:xfrm>
        </p:spPr>
        <p:txBody>
          <a:bodyPr>
            <a:normAutofit/>
          </a:bodyPr>
          <a:lstStyle>
            <a:lvl1pPr marL="0" indent="0" algn="ctr">
              <a:buNone/>
              <a:defRPr sz="2400">
                <a:solidFill>
                  <a:schemeClr val="tx1">
                    <a:tint val="75000"/>
                  </a:schemeClr>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5" name="Platshållare för datum 3"/>
          <p:cNvSpPr>
            <a:spLocks noGrp="1"/>
          </p:cNvSpPr>
          <p:nvPr>
            <p:ph type="dt" sz="half" idx="10"/>
          </p:nvPr>
        </p:nvSpPr>
        <p:spPr>
          <a:xfrm>
            <a:off x="3724275" y="6356350"/>
            <a:ext cx="2133600" cy="365125"/>
          </a:xfrm>
        </p:spPr>
        <p:txBody>
          <a:bodyPr/>
          <a:lstStyle>
            <a:lvl1pPr algn="ctr">
              <a:defRPr smtClean="0">
                <a:solidFill>
                  <a:schemeClr val="bg1"/>
                </a:solidFill>
                <a:latin typeface="Verdana" pitchFamily="34" charset="0"/>
                <a:ea typeface="Verdana" pitchFamily="34" charset="0"/>
                <a:cs typeface="Verdana" pitchFamily="34" charset="0"/>
              </a:defRPr>
            </a:lvl1pPr>
          </a:lstStyle>
          <a:p>
            <a:pPr>
              <a:defRPr/>
            </a:pPr>
            <a:fld id="{971BE862-6895-4835-933D-03045AEDF8F4}" type="datetime1">
              <a:rPr lang="sv-SE"/>
              <a:pPr>
                <a:defRPr/>
              </a:pPr>
              <a:t>2013-04-09</a:t>
            </a:fld>
            <a:endParaRPr lang="sv-SE"/>
          </a:p>
        </p:txBody>
      </p:sp>
      <p:sp>
        <p:nvSpPr>
          <p:cNvPr id="6" name="Platshållare för sidfot 4"/>
          <p:cNvSpPr>
            <a:spLocks noGrp="1"/>
          </p:cNvSpPr>
          <p:nvPr>
            <p:ph type="ftr" sz="quarter" idx="11"/>
          </p:nvPr>
        </p:nvSpPr>
        <p:spPr>
          <a:xfrm>
            <a:off x="428625" y="6356350"/>
            <a:ext cx="2895600" cy="365125"/>
          </a:xfrm>
        </p:spPr>
        <p:txBody>
          <a:bodyPr/>
          <a:lstStyle>
            <a:lvl1pPr algn="l">
              <a:defRPr smtClean="0">
                <a:solidFill>
                  <a:schemeClr val="bg1"/>
                </a:solidFill>
                <a:latin typeface="Verdana" pitchFamily="34" charset="0"/>
                <a:ea typeface="Verdana" pitchFamily="34" charset="0"/>
                <a:cs typeface="Verdana" pitchFamily="34" charset="0"/>
              </a:defRPr>
            </a:lvl1pPr>
          </a:lstStyle>
          <a:p>
            <a:pPr>
              <a:defRPr/>
            </a:pPr>
            <a:r>
              <a:rPr lang="sv-SE"/>
              <a:t>Politiska processer</a:t>
            </a:r>
          </a:p>
        </p:txBody>
      </p:sp>
      <p:sp>
        <p:nvSpPr>
          <p:cNvPr id="7" name="Platshållare för bildnummer 5"/>
          <p:cNvSpPr>
            <a:spLocks noGrp="1"/>
          </p:cNvSpPr>
          <p:nvPr>
            <p:ph type="sldNum" sz="quarter" idx="12"/>
          </p:nvPr>
        </p:nvSpPr>
        <p:spPr/>
        <p:txBody>
          <a:bodyPr/>
          <a:lstStyle>
            <a:lvl1pPr>
              <a:defRPr smtClean="0">
                <a:solidFill>
                  <a:schemeClr val="bg1"/>
                </a:solidFill>
                <a:latin typeface="Verdana" pitchFamily="34" charset="0"/>
                <a:ea typeface="Verdana" pitchFamily="34" charset="0"/>
                <a:cs typeface="Verdana" pitchFamily="34" charset="0"/>
              </a:defRPr>
            </a:lvl1pPr>
          </a:lstStyle>
          <a:p>
            <a:pPr>
              <a:defRPr/>
            </a:pPr>
            <a:fld id="{7C4E640C-1F31-4DB5-AE01-EDA2FFF2691F}" type="slidenum">
              <a:rPr lang="sv-SE"/>
              <a:pPr>
                <a:defRPr/>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pic>
        <p:nvPicPr>
          <p:cNvPr id="4" name="Bildobjekt 6" descr="OH_bård_sid2_bildspel.jpg"/>
          <p:cNvPicPr>
            <a:picLocks noChangeAspect="1"/>
          </p:cNvPicPr>
          <p:nvPr userDrawn="1"/>
        </p:nvPicPr>
        <p:blipFill>
          <a:blip r:embed="rId2" cstate="print"/>
          <a:srcRect/>
          <a:stretch>
            <a:fillRect/>
          </a:stretch>
        </p:blipFill>
        <p:spPr bwMode="auto">
          <a:xfrm>
            <a:off x="0" y="19050"/>
            <a:ext cx="9144000" cy="6838950"/>
          </a:xfrm>
          <a:prstGeom prst="rect">
            <a:avLst/>
          </a:prstGeom>
          <a:noFill/>
          <a:ln w="9525">
            <a:noFill/>
            <a:miter lim="800000"/>
            <a:headEnd/>
            <a:tailEnd/>
          </a:ln>
        </p:spPr>
      </p:pic>
      <p:sp>
        <p:nvSpPr>
          <p:cNvPr id="2" name="Rubrik 1"/>
          <p:cNvSpPr>
            <a:spLocks noGrp="1"/>
          </p:cNvSpPr>
          <p:nvPr>
            <p:ph type="title"/>
          </p:nvPr>
        </p:nvSpPr>
        <p:spPr>
          <a:xfrm>
            <a:off x="457200" y="71414"/>
            <a:ext cx="8229600" cy="1143000"/>
          </a:xfrm>
        </p:spPr>
        <p:txBody>
          <a:bodyPr>
            <a:normAutofit/>
          </a:bodyPr>
          <a:lstStyle>
            <a:lvl1pPr>
              <a:defRPr sz="3600">
                <a:solidFill>
                  <a:srgbClr val="0062A5"/>
                </a:solidFill>
                <a:latin typeface="Verdana" pitchFamily="34" charset="0"/>
                <a:ea typeface="Verdana" pitchFamily="34" charset="0"/>
                <a:cs typeface="Verdana" pitchFamily="34" charset="0"/>
              </a:defRPr>
            </a:lvl1pPr>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1396976"/>
            <a:ext cx="8229600" cy="4525963"/>
          </a:xfrm>
        </p:spPr>
        <p:txBody>
          <a:bodyPr vert="eaVert">
            <a:normAutofit/>
          </a:bodyPr>
          <a:lstStyle>
            <a:lvl1pPr>
              <a:buClr>
                <a:srgbClr val="0062A5"/>
              </a:buClr>
              <a:defRPr sz="2800"/>
            </a:lvl1pPr>
            <a:lvl2pPr>
              <a:buClr>
                <a:srgbClr val="0062A5"/>
              </a:buClr>
              <a:defRPr sz="2400"/>
            </a:lvl2pPr>
            <a:lvl3pPr>
              <a:buClr>
                <a:srgbClr val="0062A5"/>
              </a:buClr>
              <a:defRPr sz="2000"/>
            </a:lvl3pPr>
            <a:lvl4pPr>
              <a:buClr>
                <a:srgbClr val="0062A5"/>
              </a:buClr>
              <a:defRPr sz="1800"/>
            </a:lvl4pPr>
            <a:lvl5pPr>
              <a:buClr>
                <a:srgbClr val="0062A5"/>
              </a:buClr>
              <a:defRPr sz="18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3"/>
          <p:cNvSpPr>
            <a:spLocks noGrp="1"/>
          </p:cNvSpPr>
          <p:nvPr>
            <p:ph type="dt" sz="half" idx="10"/>
          </p:nvPr>
        </p:nvSpPr>
        <p:spPr>
          <a:xfrm>
            <a:off x="3509963" y="6356350"/>
            <a:ext cx="2133600" cy="365125"/>
          </a:xfrm>
        </p:spPr>
        <p:txBody>
          <a:bodyPr/>
          <a:lstStyle>
            <a:lvl1pPr algn="ctr">
              <a:defRPr sz="1000" smtClean="0">
                <a:solidFill>
                  <a:schemeClr val="bg1"/>
                </a:solidFill>
                <a:latin typeface="Verdana" pitchFamily="34" charset="0"/>
                <a:ea typeface="Verdana" pitchFamily="34" charset="0"/>
                <a:cs typeface="Verdana" pitchFamily="34" charset="0"/>
              </a:defRPr>
            </a:lvl1pPr>
          </a:lstStyle>
          <a:p>
            <a:pPr>
              <a:defRPr/>
            </a:pPr>
            <a:fld id="{0340828F-6FE1-48D9-A185-E1F64E2ECC78}" type="datetime1">
              <a:rPr lang="sv-SE"/>
              <a:pPr>
                <a:defRPr/>
              </a:pPr>
              <a:t>2013-04-09</a:t>
            </a:fld>
            <a:endParaRPr lang="sv-SE"/>
          </a:p>
        </p:txBody>
      </p:sp>
      <p:sp>
        <p:nvSpPr>
          <p:cNvPr id="6" name="Platshållare för sidfot 4"/>
          <p:cNvSpPr>
            <a:spLocks noGrp="1"/>
          </p:cNvSpPr>
          <p:nvPr>
            <p:ph type="ftr" sz="quarter" idx="11"/>
          </p:nvPr>
        </p:nvSpPr>
        <p:spPr>
          <a:xfrm>
            <a:off x="428625" y="6356350"/>
            <a:ext cx="2895600" cy="365125"/>
          </a:xfrm>
        </p:spPr>
        <p:txBody>
          <a:bodyPr/>
          <a:lstStyle>
            <a:lvl1pPr algn="l">
              <a:defRPr sz="1000" b="1" smtClean="0">
                <a:solidFill>
                  <a:schemeClr val="bg1"/>
                </a:solidFill>
                <a:latin typeface="Verdana" pitchFamily="34" charset="0"/>
                <a:ea typeface="Verdana" pitchFamily="34" charset="0"/>
                <a:cs typeface="Verdana" pitchFamily="34" charset="0"/>
              </a:defRPr>
            </a:lvl1pPr>
          </a:lstStyle>
          <a:p>
            <a:pPr>
              <a:defRPr/>
            </a:pPr>
            <a:r>
              <a:rPr lang="sv-SE"/>
              <a:t>Politiska processer</a:t>
            </a:r>
          </a:p>
        </p:txBody>
      </p:sp>
      <p:sp>
        <p:nvSpPr>
          <p:cNvPr id="7" name="Platshållare för bildnummer 5"/>
          <p:cNvSpPr>
            <a:spLocks noGrp="1"/>
          </p:cNvSpPr>
          <p:nvPr>
            <p:ph type="sldNum" sz="quarter" idx="12"/>
          </p:nvPr>
        </p:nvSpPr>
        <p:spPr>
          <a:xfrm>
            <a:off x="6867525" y="6421438"/>
            <a:ext cx="2133600" cy="365125"/>
          </a:xfrm>
        </p:spPr>
        <p:txBody>
          <a:bodyPr/>
          <a:lstStyle>
            <a:lvl1pPr>
              <a:defRPr sz="1000" smtClean="0">
                <a:solidFill>
                  <a:schemeClr val="bg1"/>
                </a:solidFill>
                <a:latin typeface="Verdana" pitchFamily="34" charset="0"/>
                <a:ea typeface="Verdana" pitchFamily="34" charset="0"/>
                <a:cs typeface="Verdana" pitchFamily="34" charset="0"/>
              </a:defRPr>
            </a:lvl1pPr>
          </a:lstStyle>
          <a:p>
            <a:pPr>
              <a:defRPr/>
            </a:pPr>
            <a:fld id="{02FD688F-D794-4460-810D-D0B3AD2A9207}" type="slidenum">
              <a:rPr lang="sv-SE"/>
              <a:pPr>
                <a:defRPr/>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pic>
        <p:nvPicPr>
          <p:cNvPr id="4" name="Bildobjekt 6" descr="OH_bård_sid2_bildspel.jpg"/>
          <p:cNvPicPr>
            <a:picLocks noChangeAspect="1"/>
          </p:cNvPicPr>
          <p:nvPr userDrawn="1"/>
        </p:nvPicPr>
        <p:blipFill>
          <a:blip r:embed="rId2" cstate="print"/>
          <a:srcRect/>
          <a:stretch>
            <a:fillRect/>
          </a:stretch>
        </p:blipFill>
        <p:spPr bwMode="auto">
          <a:xfrm>
            <a:off x="0" y="19050"/>
            <a:ext cx="9144000" cy="6838950"/>
          </a:xfrm>
          <a:prstGeom prst="rect">
            <a:avLst/>
          </a:prstGeom>
          <a:noFill/>
          <a:ln w="9525">
            <a:noFill/>
            <a:miter lim="800000"/>
            <a:headEnd/>
            <a:tailEnd/>
          </a:ln>
        </p:spPr>
      </p:pic>
      <p:sp>
        <p:nvSpPr>
          <p:cNvPr id="2" name="Lodrät rubrik 1"/>
          <p:cNvSpPr>
            <a:spLocks noGrp="1"/>
          </p:cNvSpPr>
          <p:nvPr>
            <p:ph type="title" orient="vert"/>
          </p:nvPr>
        </p:nvSpPr>
        <p:spPr>
          <a:xfrm>
            <a:off x="6629400" y="274638"/>
            <a:ext cx="2057400" cy="5851525"/>
          </a:xfrm>
        </p:spPr>
        <p:txBody>
          <a:bodyPr vert="eaVert">
            <a:normAutofit/>
          </a:bodyPr>
          <a:lstStyle>
            <a:lvl1pPr>
              <a:defRPr sz="3600">
                <a:solidFill>
                  <a:srgbClr val="0062A5"/>
                </a:solidFill>
                <a:latin typeface="Verdana" pitchFamily="34" charset="0"/>
                <a:ea typeface="Verdana" pitchFamily="34" charset="0"/>
                <a:cs typeface="Verdana" pitchFamily="34" charset="0"/>
              </a:defRPr>
            </a:lvl1pPr>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normAutofit/>
          </a:bodyPr>
          <a:lstStyle>
            <a:lvl1pPr>
              <a:buClr>
                <a:srgbClr val="0062A5"/>
              </a:buClr>
              <a:defRPr sz="2800">
                <a:latin typeface="Verdana" pitchFamily="34" charset="0"/>
                <a:ea typeface="Verdana" pitchFamily="34" charset="0"/>
                <a:cs typeface="Verdana" pitchFamily="34" charset="0"/>
              </a:defRPr>
            </a:lvl1pPr>
            <a:lvl2pPr>
              <a:buClr>
                <a:srgbClr val="0062A5"/>
              </a:buClr>
              <a:defRPr sz="2400">
                <a:latin typeface="Verdana" pitchFamily="34" charset="0"/>
                <a:ea typeface="Verdana" pitchFamily="34" charset="0"/>
                <a:cs typeface="Verdana" pitchFamily="34" charset="0"/>
              </a:defRPr>
            </a:lvl2pPr>
            <a:lvl3pPr>
              <a:buClr>
                <a:srgbClr val="0062A5"/>
              </a:buClr>
              <a:defRPr sz="2000">
                <a:latin typeface="Verdana" pitchFamily="34" charset="0"/>
                <a:ea typeface="Verdana" pitchFamily="34" charset="0"/>
                <a:cs typeface="Verdana" pitchFamily="34" charset="0"/>
              </a:defRPr>
            </a:lvl3pPr>
            <a:lvl4pPr>
              <a:buClr>
                <a:srgbClr val="0062A5"/>
              </a:buClr>
              <a:defRPr sz="1800">
                <a:latin typeface="Verdana" pitchFamily="34" charset="0"/>
                <a:ea typeface="Verdana" pitchFamily="34" charset="0"/>
                <a:cs typeface="Verdana" pitchFamily="34" charset="0"/>
              </a:defRPr>
            </a:lvl4pPr>
            <a:lvl5pPr>
              <a:buClr>
                <a:srgbClr val="0062A5"/>
              </a:buClr>
              <a:defRPr sz="1800">
                <a:latin typeface="Verdana" pitchFamily="34" charset="0"/>
                <a:ea typeface="Verdana" pitchFamily="34" charset="0"/>
                <a:cs typeface="Verdana"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3"/>
          <p:cNvSpPr>
            <a:spLocks noGrp="1"/>
          </p:cNvSpPr>
          <p:nvPr>
            <p:ph type="dt" sz="half" idx="10"/>
          </p:nvPr>
        </p:nvSpPr>
        <p:spPr>
          <a:xfrm>
            <a:off x="3509963" y="6356350"/>
            <a:ext cx="2133600" cy="365125"/>
          </a:xfrm>
        </p:spPr>
        <p:txBody>
          <a:bodyPr/>
          <a:lstStyle>
            <a:lvl1pPr algn="ctr">
              <a:defRPr sz="1000" smtClean="0">
                <a:solidFill>
                  <a:schemeClr val="bg1"/>
                </a:solidFill>
                <a:latin typeface="Verdana" pitchFamily="34" charset="0"/>
                <a:ea typeface="Verdana" pitchFamily="34" charset="0"/>
                <a:cs typeface="Verdana" pitchFamily="34" charset="0"/>
              </a:defRPr>
            </a:lvl1pPr>
          </a:lstStyle>
          <a:p>
            <a:pPr>
              <a:defRPr/>
            </a:pPr>
            <a:fld id="{A4BBF919-0E2A-46CF-8B0B-1A68CC3F170C}" type="datetime1">
              <a:rPr lang="sv-SE"/>
              <a:pPr>
                <a:defRPr/>
              </a:pPr>
              <a:t>2013-04-09</a:t>
            </a:fld>
            <a:endParaRPr lang="sv-SE"/>
          </a:p>
        </p:txBody>
      </p:sp>
      <p:sp>
        <p:nvSpPr>
          <p:cNvPr id="6" name="Platshållare för sidfot 4"/>
          <p:cNvSpPr>
            <a:spLocks noGrp="1"/>
          </p:cNvSpPr>
          <p:nvPr>
            <p:ph type="ftr" sz="quarter" idx="11"/>
          </p:nvPr>
        </p:nvSpPr>
        <p:spPr>
          <a:xfrm>
            <a:off x="428625" y="6356350"/>
            <a:ext cx="2895600" cy="365125"/>
          </a:xfrm>
        </p:spPr>
        <p:txBody>
          <a:bodyPr/>
          <a:lstStyle>
            <a:lvl1pPr algn="l">
              <a:defRPr sz="1000" b="1" smtClean="0">
                <a:solidFill>
                  <a:schemeClr val="bg1"/>
                </a:solidFill>
                <a:latin typeface="Verdana" pitchFamily="34" charset="0"/>
                <a:ea typeface="Verdana" pitchFamily="34" charset="0"/>
                <a:cs typeface="Verdana" pitchFamily="34" charset="0"/>
              </a:defRPr>
            </a:lvl1pPr>
          </a:lstStyle>
          <a:p>
            <a:pPr>
              <a:defRPr/>
            </a:pPr>
            <a:r>
              <a:rPr lang="sv-SE"/>
              <a:t>Politiska processer</a:t>
            </a:r>
          </a:p>
        </p:txBody>
      </p:sp>
      <p:sp>
        <p:nvSpPr>
          <p:cNvPr id="7" name="Platshållare för bildnummer 5"/>
          <p:cNvSpPr>
            <a:spLocks noGrp="1"/>
          </p:cNvSpPr>
          <p:nvPr>
            <p:ph type="sldNum" sz="quarter" idx="12"/>
          </p:nvPr>
        </p:nvSpPr>
        <p:spPr>
          <a:xfrm>
            <a:off x="6867525" y="6421438"/>
            <a:ext cx="2133600" cy="365125"/>
          </a:xfrm>
        </p:spPr>
        <p:txBody>
          <a:bodyPr/>
          <a:lstStyle>
            <a:lvl1pPr>
              <a:defRPr sz="1000" smtClean="0">
                <a:solidFill>
                  <a:schemeClr val="bg1"/>
                </a:solidFill>
                <a:latin typeface="Verdana" pitchFamily="34" charset="0"/>
                <a:ea typeface="Verdana" pitchFamily="34" charset="0"/>
                <a:cs typeface="Verdana" pitchFamily="34" charset="0"/>
              </a:defRPr>
            </a:lvl1pPr>
          </a:lstStyle>
          <a:p>
            <a:pPr>
              <a:defRPr/>
            </a:pPr>
            <a:fld id="{8C8A43A9-905E-4F29-A6F7-6B36492D2C2E}" type="slidenum">
              <a:rPr lang="sv-SE"/>
              <a:pPr>
                <a:defRPr/>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4" name="Bildobjekt 6" descr="OH_bård_sid2_bildspel.jpg"/>
          <p:cNvPicPr>
            <a:picLocks noChangeAspect="1"/>
          </p:cNvPicPr>
          <p:nvPr userDrawn="1"/>
        </p:nvPicPr>
        <p:blipFill>
          <a:blip r:embed="rId2" cstate="print"/>
          <a:srcRect/>
          <a:stretch>
            <a:fillRect/>
          </a:stretch>
        </p:blipFill>
        <p:spPr bwMode="auto">
          <a:xfrm>
            <a:off x="0" y="19050"/>
            <a:ext cx="9144000" cy="6838950"/>
          </a:xfrm>
          <a:prstGeom prst="rect">
            <a:avLst/>
          </a:prstGeom>
          <a:noFill/>
          <a:ln w="9525">
            <a:noFill/>
            <a:miter lim="800000"/>
            <a:headEnd/>
            <a:tailEnd/>
          </a:ln>
        </p:spPr>
      </p:pic>
      <p:sp>
        <p:nvSpPr>
          <p:cNvPr id="2" name="Rubrik 1"/>
          <p:cNvSpPr>
            <a:spLocks noGrp="1"/>
          </p:cNvSpPr>
          <p:nvPr>
            <p:ph type="title"/>
          </p:nvPr>
        </p:nvSpPr>
        <p:spPr>
          <a:xfrm>
            <a:off x="457200" y="71414"/>
            <a:ext cx="8229600" cy="1143000"/>
          </a:xfrm>
        </p:spPr>
        <p:txBody>
          <a:bodyPr>
            <a:normAutofit/>
          </a:bodyPr>
          <a:lstStyle>
            <a:lvl1pPr>
              <a:defRPr sz="3600">
                <a:solidFill>
                  <a:srgbClr val="0062A5"/>
                </a:solidFill>
                <a:latin typeface="Verdana" pitchFamily="34" charset="0"/>
                <a:ea typeface="Verdana" pitchFamily="34" charset="0"/>
                <a:cs typeface="Verdana" pitchFamily="34" charset="0"/>
              </a:defRPr>
            </a:lvl1pPr>
          </a:lstStyle>
          <a:p>
            <a:r>
              <a:rPr lang="sv-SE" smtClean="0"/>
              <a:t>Klicka här för att ändra format</a:t>
            </a:r>
            <a:endParaRPr lang="sv-SE"/>
          </a:p>
        </p:txBody>
      </p:sp>
      <p:sp>
        <p:nvSpPr>
          <p:cNvPr id="3" name="Platshållare för innehåll 2"/>
          <p:cNvSpPr>
            <a:spLocks noGrp="1"/>
          </p:cNvSpPr>
          <p:nvPr>
            <p:ph idx="1"/>
          </p:nvPr>
        </p:nvSpPr>
        <p:spPr>
          <a:xfrm>
            <a:off x="457200" y="1396976"/>
            <a:ext cx="8229600" cy="4525963"/>
          </a:xfrm>
        </p:spPr>
        <p:txBody>
          <a:bodyPr>
            <a:normAutofit/>
          </a:bodyPr>
          <a:lstStyle>
            <a:lvl1pPr>
              <a:buClr>
                <a:srgbClr val="0062A5"/>
              </a:buClr>
              <a:defRPr sz="2800">
                <a:latin typeface="Verdana" pitchFamily="34" charset="0"/>
                <a:ea typeface="Verdana" pitchFamily="34" charset="0"/>
                <a:cs typeface="Verdana" pitchFamily="34" charset="0"/>
              </a:defRPr>
            </a:lvl1pPr>
            <a:lvl2pPr>
              <a:buClr>
                <a:srgbClr val="0062A5"/>
              </a:buClr>
              <a:defRPr sz="2400">
                <a:latin typeface="Verdana" pitchFamily="34" charset="0"/>
                <a:ea typeface="Verdana" pitchFamily="34" charset="0"/>
                <a:cs typeface="Verdana" pitchFamily="34" charset="0"/>
              </a:defRPr>
            </a:lvl2pPr>
            <a:lvl3pPr>
              <a:buClr>
                <a:srgbClr val="0062A5"/>
              </a:buClr>
              <a:defRPr sz="2000">
                <a:latin typeface="Verdana" pitchFamily="34" charset="0"/>
                <a:ea typeface="Verdana" pitchFamily="34" charset="0"/>
                <a:cs typeface="Verdana" pitchFamily="34" charset="0"/>
              </a:defRPr>
            </a:lvl3pPr>
            <a:lvl4pPr>
              <a:buClr>
                <a:srgbClr val="0062A5"/>
              </a:buClr>
              <a:defRPr sz="1800">
                <a:latin typeface="Verdana" pitchFamily="34" charset="0"/>
                <a:ea typeface="Verdana" pitchFamily="34" charset="0"/>
                <a:cs typeface="Verdana" pitchFamily="34" charset="0"/>
              </a:defRPr>
            </a:lvl4pPr>
            <a:lvl5pPr>
              <a:buClr>
                <a:srgbClr val="0062A5"/>
              </a:buClr>
              <a:defRPr sz="1800">
                <a:latin typeface="Verdana" pitchFamily="34" charset="0"/>
                <a:ea typeface="Verdana" pitchFamily="34" charset="0"/>
                <a:cs typeface="Verdana"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3"/>
          <p:cNvSpPr>
            <a:spLocks noGrp="1"/>
          </p:cNvSpPr>
          <p:nvPr>
            <p:ph type="dt" sz="half" idx="10"/>
          </p:nvPr>
        </p:nvSpPr>
        <p:spPr>
          <a:xfrm>
            <a:off x="3509963" y="6356350"/>
            <a:ext cx="2133600" cy="365125"/>
          </a:xfrm>
        </p:spPr>
        <p:txBody>
          <a:bodyPr/>
          <a:lstStyle>
            <a:lvl1pPr algn="ctr">
              <a:defRPr sz="1000" smtClean="0">
                <a:solidFill>
                  <a:schemeClr val="bg1"/>
                </a:solidFill>
                <a:latin typeface="Verdana" pitchFamily="34" charset="0"/>
                <a:ea typeface="Verdana" pitchFamily="34" charset="0"/>
                <a:cs typeface="Verdana" pitchFamily="34" charset="0"/>
              </a:defRPr>
            </a:lvl1pPr>
          </a:lstStyle>
          <a:p>
            <a:pPr>
              <a:defRPr/>
            </a:pPr>
            <a:fld id="{940627E7-712D-4978-9F35-7BFEC16A70AA}" type="datetime1">
              <a:rPr lang="sv-SE"/>
              <a:pPr>
                <a:defRPr/>
              </a:pPr>
              <a:t>2013-04-09</a:t>
            </a:fld>
            <a:endParaRPr lang="sv-SE"/>
          </a:p>
        </p:txBody>
      </p:sp>
      <p:sp>
        <p:nvSpPr>
          <p:cNvPr id="6" name="Platshållare för sidfot 4"/>
          <p:cNvSpPr>
            <a:spLocks noGrp="1"/>
          </p:cNvSpPr>
          <p:nvPr>
            <p:ph type="ftr" sz="quarter" idx="11"/>
          </p:nvPr>
        </p:nvSpPr>
        <p:spPr>
          <a:xfrm>
            <a:off x="428625" y="6356350"/>
            <a:ext cx="2895600" cy="365125"/>
          </a:xfrm>
        </p:spPr>
        <p:txBody>
          <a:bodyPr/>
          <a:lstStyle>
            <a:lvl1pPr algn="l">
              <a:defRPr sz="1000" b="1" smtClean="0">
                <a:solidFill>
                  <a:schemeClr val="bg1"/>
                </a:solidFill>
                <a:latin typeface="Verdana" pitchFamily="34" charset="0"/>
                <a:ea typeface="Verdana" pitchFamily="34" charset="0"/>
                <a:cs typeface="Verdana" pitchFamily="34" charset="0"/>
              </a:defRPr>
            </a:lvl1pPr>
          </a:lstStyle>
          <a:p>
            <a:pPr>
              <a:defRPr/>
            </a:pPr>
            <a:r>
              <a:rPr lang="sv-SE"/>
              <a:t>Politiska processer</a:t>
            </a:r>
          </a:p>
        </p:txBody>
      </p:sp>
      <p:sp>
        <p:nvSpPr>
          <p:cNvPr id="7" name="Platshållare för bildnummer 5"/>
          <p:cNvSpPr>
            <a:spLocks noGrp="1"/>
          </p:cNvSpPr>
          <p:nvPr>
            <p:ph type="sldNum" sz="quarter" idx="12"/>
          </p:nvPr>
        </p:nvSpPr>
        <p:spPr>
          <a:xfrm>
            <a:off x="6867525" y="6421438"/>
            <a:ext cx="2133600" cy="365125"/>
          </a:xfrm>
        </p:spPr>
        <p:txBody>
          <a:bodyPr/>
          <a:lstStyle>
            <a:lvl1pPr>
              <a:defRPr sz="1000" smtClean="0">
                <a:solidFill>
                  <a:schemeClr val="bg1"/>
                </a:solidFill>
                <a:latin typeface="Verdana" pitchFamily="34" charset="0"/>
                <a:ea typeface="Verdana" pitchFamily="34" charset="0"/>
                <a:cs typeface="Verdana" pitchFamily="34" charset="0"/>
              </a:defRPr>
            </a:lvl1pPr>
          </a:lstStyle>
          <a:p>
            <a:pPr>
              <a:defRPr/>
            </a:pPr>
            <a:fld id="{41356392-EFC6-43BC-B45E-3F01E3638BC7}" type="slidenum">
              <a:rPr lang="sv-SE"/>
              <a:pPr>
                <a:defRPr/>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4" name="Bildobjekt 6" descr="OH_bård_sid2_bildspel.jpg"/>
          <p:cNvPicPr>
            <a:picLocks noChangeAspect="1"/>
          </p:cNvPicPr>
          <p:nvPr userDrawn="1"/>
        </p:nvPicPr>
        <p:blipFill>
          <a:blip r:embed="rId2" cstate="print"/>
          <a:srcRect/>
          <a:stretch>
            <a:fillRect/>
          </a:stretch>
        </p:blipFill>
        <p:spPr bwMode="auto">
          <a:xfrm>
            <a:off x="0" y="19050"/>
            <a:ext cx="9144000" cy="6838950"/>
          </a:xfrm>
          <a:prstGeom prst="rect">
            <a:avLst/>
          </a:prstGeom>
          <a:noFill/>
          <a:ln w="9525">
            <a:noFill/>
            <a:miter lim="800000"/>
            <a:headEnd/>
            <a:tailEnd/>
          </a:ln>
        </p:spPr>
      </p:pic>
      <p:sp>
        <p:nvSpPr>
          <p:cNvPr id="2" name="Rubrik 1"/>
          <p:cNvSpPr>
            <a:spLocks noGrp="1"/>
          </p:cNvSpPr>
          <p:nvPr>
            <p:ph type="title"/>
          </p:nvPr>
        </p:nvSpPr>
        <p:spPr>
          <a:xfrm>
            <a:off x="722313" y="4406900"/>
            <a:ext cx="7772400" cy="1362075"/>
          </a:xfrm>
        </p:spPr>
        <p:txBody>
          <a:bodyPr anchor="t">
            <a:normAutofit/>
          </a:bodyPr>
          <a:lstStyle>
            <a:lvl1pPr algn="l">
              <a:defRPr sz="3600" b="1" cap="all">
                <a:solidFill>
                  <a:srgbClr val="0062A5"/>
                </a:solidFill>
                <a:latin typeface="Verdana" pitchFamily="34" charset="0"/>
                <a:ea typeface="Verdana" pitchFamily="34" charset="0"/>
                <a:cs typeface="Verdana" pitchFamily="34" charset="0"/>
              </a:defRPr>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1800">
                <a:solidFill>
                  <a:schemeClr val="tx1">
                    <a:tint val="75000"/>
                  </a:schemeClr>
                </a:solidFill>
                <a:latin typeface="Verdana" pitchFamily="34" charset="0"/>
                <a:ea typeface="Verdana" pitchFamily="34" charset="0"/>
                <a:cs typeface="Verdan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5" name="Platshållare för datum 3"/>
          <p:cNvSpPr>
            <a:spLocks noGrp="1"/>
          </p:cNvSpPr>
          <p:nvPr>
            <p:ph type="dt" sz="half" idx="10"/>
          </p:nvPr>
        </p:nvSpPr>
        <p:spPr>
          <a:xfrm>
            <a:off x="3509963" y="6356350"/>
            <a:ext cx="2133600" cy="365125"/>
          </a:xfrm>
        </p:spPr>
        <p:txBody>
          <a:bodyPr/>
          <a:lstStyle>
            <a:lvl1pPr algn="ctr">
              <a:defRPr sz="1000" smtClean="0">
                <a:solidFill>
                  <a:schemeClr val="bg1"/>
                </a:solidFill>
                <a:latin typeface="Verdana" pitchFamily="34" charset="0"/>
                <a:ea typeface="Verdana" pitchFamily="34" charset="0"/>
                <a:cs typeface="Verdana" pitchFamily="34" charset="0"/>
              </a:defRPr>
            </a:lvl1pPr>
          </a:lstStyle>
          <a:p>
            <a:pPr>
              <a:defRPr/>
            </a:pPr>
            <a:fld id="{440E5634-AD64-4242-828A-48B08DD60850}" type="datetime1">
              <a:rPr lang="sv-SE"/>
              <a:pPr>
                <a:defRPr/>
              </a:pPr>
              <a:t>2013-04-09</a:t>
            </a:fld>
            <a:endParaRPr lang="sv-SE"/>
          </a:p>
        </p:txBody>
      </p:sp>
      <p:sp>
        <p:nvSpPr>
          <p:cNvPr id="6" name="Platshållare för sidfot 4"/>
          <p:cNvSpPr>
            <a:spLocks noGrp="1"/>
          </p:cNvSpPr>
          <p:nvPr>
            <p:ph type="ftr" sz="quarter" idx="11"/>
          </p:nvPr>
        </p:nvSpPr>
        <p:spPr>
          <a:xfrm>
            <a:off x="428625" y="6356350"/>
            <a:ext cx="2895600" cy="365125"/>
          </a:xfrm>
        </p:spPr>
        <p:txBody>
          <a:bodyPr/>
          <a:lstStyle>
            <a:lvl1pPr algn="l">
              <a:defRPr sz="1000" b="1" smtClean="0">
                <a:solidFill>
                  <a:schemeClr val="bg1"/>
                </a:solidFill>
                <a:latin typeface="Verdana" pitchFamily="34" charset="0"/>
                <a:ea typeface="Verdana" pitchFamily="34" charset="0"/>
                <a:cs typeface="Verdana" pitchFamily="34" charset="0"/>
              </a:defRPr>
            </a:lvl1pPr>
          </a:lstStyle>
          <a:p>
            <a:pPr>
              <a:defRPr/>
            </a:pPr>
            <a:r>
              <a:rPr lang="sv-SE"/>
              <a:t>Politiska processer</a:t>
            </a:r>
          </a:p>
        </p:txBody>
      </p:sp>
      <p:sp>
        <p:nvSpPr>
          <p:cNvPr id="7" name="Platshållare för bildnummer 5"/>
          <p:cNvSpPr>
            <a:spLocks noGrp="1"/>
          </p:cNvSpPr>
          <p:nvPr>
            <p:ph type="sldNum" sz="quarter" idx="12"/>
          </p:nvPr>
        </p:nvSpPr>
        <p:spPr>
          <a:xfrm>
            <a:off x="6867525" y="6421438"/>
            <a:ext cx="2133600" cy="365125"/>
          </a:xfrm>
        </p:spPr>
        <p:txBody>
          <a:bodyPr/>
          <a:lstStyle>
            <a:lvl1pPr>
              <a:defRPr sz="1000" smtClean="0">
                <a:solidFill>
                  <a:schemeClr val="bg1"/>
                </a:solidFill>
                <a:latin typeface="Verdana" pitchFamily="34" charset="0"/>
                <a:ea typeface="Verdana" pitchFamily="34" charset="0"/>
                <a:cs typeface="Verdana" pitchFamily="34" charset="0"/>
              </a:defRPr>
            </a:lvl1pPr>
          </a:lstStyle>
          <a:p>
            <a:pPr>
              <a:defRPr/>
            </a:pPr>
            <a:fld id="{0C8B9D2E-D9D9-4514-A639-E6EDD9EF22B2}" type="slidenum">
              <a:rPr lang="sv-SE"/>
              <a:pPr>
                <a:defRPr/>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pic>
        <p:nvPicPr>
          <p:cNvPr id="5" name="Bildobjekt 6" descr="OH_bård_sid2_bildspel.jpg"/>
          <p:cNvPicPr>
            <a:picLocks noChangeAspect="1"/>
          </p:cNvPicPr>
          <p:nvPr userDrawn="1"/>
        </p:nvPicPr>
        <p:blipFill>
          <a:blip r:embed="rId2" cstate="print"/>
          <a:srcRect/>
          <a:stretch>
            <a:fillRect/>
          </a:stretch>
        </p:blipFill>
        <p:spPr bwMode="auto">
          <a:xfrm>
            <a:off x="0" y="19050"/>
            <a:ext cx="9144000" cy="6838950"/>
          </a:xfrm>
          <a:prstGeom prst="rect">
            <a:avLst/>
          </a:prstGeom>
          <a:noFill/>
          <a:ln w="9525">
            <a:noFill/>
            <a:miter lim="800000"/>
            <a:headEnd/>
            <a:tailEnd/>
          </a:ln>
        </p:spPr>
      </p:pic>
      <p:sp>
        <p:nvSpPr>
          <p:cNvPr id="2" name="Rubrik 1"/>
          <p:cNvSpPr>
            <a:spLocks noGrp="1"/>
          </p:cNvSpPr>
          <p:nvPr>
            <p:ph type="title"/>
          </p:nvPr>
        </p:nvSpPr>
        <p:spPr>
          <a:xfrm>
            <a:off x="457200" y="71414"/>
            <a:ext cx="8229600" cy="1143000"/>
          </a:xfrm>
        </p:spPr>
        <p:txBody>
          <a:bodyPr/>
          <a:lstStyle>
            <a:lvl1pPr>
              <a:defRPr sz="4000">
                <a:solidFill>
                  <a:srgbClr val="0062A5"/>
                </a:solidFill>
                <a:latin typeface="Verdana" pitchFamily="34" charset="0"/>
                <a:ea typeface="Verdana" pitchFamily="34" charset="0"/>
                <a:cs typeface="Verdana" pitchFamily="34" charset="0"/>
              </a:defRPr>
            </a:lvl1pPr>
          </a:lstStyle>
          <a:p>
            <a:r>
              <a:rPr lang="sv-SE" smtClean="0"/>
              <a:t>Klicka här för att ändra format</a:t>
            </a:r>
            <a:endParaRPr lang="sv-SE"/>
          </a:p>
        </p:txBody>
      </p:sp>
      <p:sp>
        <p:nvSpPr>
          <p:cNvPr id="3" name="Platshållare för innehåll 2"/>
          <p:cNvSpPr>
            <a:spLocks noGrp="1"/>
          </p:cNvSpPr>
          <p:nvPr>
            <p:ph sz="half" idx="1"/>
          </p:nvPr>
        </p:nvSpPr>
        <p:spPr>
          <a:xfrm>
            <a:off x="457200" y="1396976"/>
            <a:ext cx="4038600" cy="4525963"/>
          </a:xfrm>
        </p:spPr>
        <p:txBody>
          <a:bodyPr>
            <a:normAutofit/>
          </a:bodyPr>
          <a:lstStyle>
            <a:lvl1pPr>
              <a:buClr>
                <a:srgbClr val="0062A5"/>
              </a:buClr>
              <a:defRPr sz="2400">
                <a:latin typeface="Verdana" pitchFamily="34" charset="0"/>
                <a:ea typeface="Verdana" pitchFamily="34" charset="0"/>
                <a:cs typeface="Verdana" pitchFamily="34" charset="0"/>
              </a:defRPr>
            </a:lvl1pPr>
            <a:lvl2pPr>
              <a:buClr>
                <a:srgbClr val="0062A5"/>
              </a:buClr>
              <a:defRPr sz="2000">
                <a:latin typeface="Verdana" pitchFamily="34" charset="0"/>
                <a:ea typeface="Verdana" pitchFamily="34" charset="0"/>
                <a:cs typeface="Verdana" pitchFamily="34" charset="0"/>
              </a:defRPr>
            </a:lvl2pPr>
            <a:lvl3pPr>
              <a:buClr>
                <a:srgbClr val="0062A5"/>
              </a:buClr>
              <a:defRPr sz="1800">
                <a:latin typeface="Verdana" pitchFamily="34" charset="0"/>
                <a:ea typeface="Verdana" pitchFamily="34" charset="0"/>
                <a:cs typeface="Verdana" pitchFamily="34" charset="0"/>
              </a:defRPr>
            </a:lvl3pPr>
            <a:lvl4pPr>
              <a:buClr>
                <a:srgbClr val="0062A5"/>
              </a:buClr>
              <a:defRPr sz="1600">
                <a:latin typeface="Verdana" pitchFamily="34" charset="0"/>
                <a:ea typeface="Verdana" pitchFamily="34" charset="0"/>
                <a:cs typeface="Verdana" pitchFamily="34" charset="0"/>
              </a:defRPr>
            </a:lvl4pPr>
            <a:lvl5pPr>
              <a:buClr>
                <a:srgbClr val="0062A5"/>
              </a:buClr>
              <a:defRPr sz="1600">
                <a:latin typeface="Verdana" pitchFamily="34" charset="0"/>
                <a:ea typeface="Verdana" pitchFamily="34" charset="0"/>
                <a:cs typeface="Verdana" pitchFamily="34" charset="0"/>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396976"/>
            <a:ext cx="4038600" cy="4525963"/>
          </a:xfrm>
        </p:spPr>
        <p:txBody>
          <a:bodyPr>
            <a:normAutofit/>
          </a:bodyPr>
          <a:lstStyle>
            <a:lvl1pPr>
              <a:buClr>
                <a:srgbClr val="0062A5"/>
              </a:buClr>
              <a:defRPr sz="2400">
                <a:latin typeface="Verdana" pitchFamily="34" charset="0"/>
                <a:ea typeface="Verdana" pitchFamily="34" charset="0"/>
                <a:cs typeface="Verdana" pitchFamily="34" charset="0"/>
              </a:defRPr>
            </a:lvl1pPr>
            <a:lvl2pPr>
              <a:buClr>
                <a:srgbClr val="0062A5"/>
              </a:buClr>
              <a:defRPr sz="2000">
                <a:latin typeface="Verdana" pitchFamily="34" charset="0"/>
                <a:ea typeface="Verdana" pitchFamily="34" charset="0"/>
                <a:cs typeface="Verdana" pitchFamily="34" charset="0"/>
              </a:defRPr>
            </a:lvl2pPr>
            <a:lvl3pPr>
              <a:buClr>
                <a:srgbClr val="0062A5"/>
              </a:buClr>
              <a:defRPr sz="1800">
                <a:latin typeface="Verdana" pitchFamily="34" charset="0"/>
                <a:ea typeface="Verdana" pitchFamily="34" charset="0"/>
                <a:cs typeface="Verdana" pitchFamily="34" charset="0"/>
              </a:defRPr>
            </a:lvl3pPr>
            <a:lvl4pPr>
              <a:buClr>
                <a:srgbClr val="0062A5"/>
              </a:buClr>
              <a:defRPr sz="1600">
                <a:latin typeface="Verdana" pitchFamily="34" charset="0"/>
                <a:ea typeface="Verdana" pitchFamily="34" charset="0"/>
                <a:cs typeface="Verdana" pitchFamily="34" charset="0"/>
              </a:defRPr>
            </a:lvl4pPr>
            <a:lvl5pPr>
              <a:buClr>
                <a:srgbClr val="0062A5"/>
              </a:buClr>
              <a:defRPr sz="1600">
                <a:latin typeface="Verdana" pitchFamily="34" charset="0"/>
                <a:ea typeface="Verdana" pitchFamily="34" charset="0"/>
                <a:cs typeface="Verdana" pitchFamily="34" charset="0"/>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datum 3"/>
          <p:cNvSpPr>
            <a:spLocks noGrp="1"/>
          </p:cNvSpPr>
          <p:nvPr>
            <p:ph type="dt" sz="half" idx="10"/>
          </p:nvPr>
        </p:nvSpPr>
        <p:spPr>
          <a:xfrm>
            <a:off x="3509963" y="6356350"/>
            <a:ext cx="2133600" cy="365125"/>
          </a:xfrm>
        </p:spPr>
        <p:txBody>
          <a:bodyPr/>
          <a:lstStyle>
            <a:lvl1pPr algn="ctr">
              <a:defRPr sz="1000" smtClean="0">
                <a:solidFill>
                  <a:schemeClr val="bg1"/>
                </a:solidFill>
                <a:latin typeface="Verdana" pitchFamily="34" charset="0"/>
                <a:ea typeface="Verdana" pitchFamily="34" charset="0"/>
                <a:cs typeface="Verdana" pitchFamily="34" charset="0"/>
              </a:defRPr>
            </a:lvl1pPr>
          </a:lstStyle>
          <a:p>
            <a:pPr>
              <a:defRPr/>
            </a:pPr>
            <a:fld id="{CFD98842-EB4B-44E1-AC62-07AE817969AB}" type="datetime1">
              <a:rPr lang="sv-SE"/>
              <a:pPr>
                <a:defRPr/>
              </a:pPr>
              <a:t>2013-04-09</a:t>
            </a:fld>
            <a:endParaRPr lang="sv-SE"/>
          </a:p>
        </p:txBody>
      </p:sp>
      <p:sp>
        <p:nvSpPr>
          <p:cNvPr id="7" name="Platshållare för sidfot 4"/>
          <p:cNvSpPr>
            <a:spLocks noGrp="1"/>
          </p:cNvSpPr>
          <p:nvPr>
            <p:ph type="ftr" sz="quarter" idx="11"/>
          </p:nvPr>
        </p:nvSpPr>
        <p:spPr>
          <a:xfrm>
            <a:off x="428625" y="6356350"/>
            <a:ext cx="2895600" cy="365125"/>
          </a:xfrm>
        </p:spPr>
        <p:txBody>
          <a:bodyPr/>
          <a:lstStyle>
            <a:lvl1pPr algn="l">
              <a:defRPr sz="1000" b="1" smtClean="0">
                <a:solidFill>
                  <a:schemeClr val="bg1"/>
                </a:solidFill>
                <a:latin typeface="Verdana" pitchFamily="34" charset="0"/>
                <a:ea typeface="Verdana" pitchFamily="34" charset="0"/>
                <a:cs typeface="Verdana" pitchFamily="34" charset="0"/>
              </a:defRPr>
            </a:lvl1pPr>
          </a:lstStyle>
          <a:p>
            <a:pPr>
              <a:defRPr/>
            </a:pPr>
            <a:r>
              <a:rPr lang="sv-SE"/>
              <a:t>Politiska processer</a:t>
            </a:r>
          </a:p>
        </p:txBody>
      </p:sp>
      <p:sp>
        <p:nvSpPr>
          <p:cNvPr id="8" name="Platshållare för bildnummer 5"/>
          <p:cNvSpPr>
            <a:spLocks noGrp="1"/>
          </p:cNvSpPr>
          <p:nvPr>
            <p:ph type="sldNum" sz="quarter" idx="12"/>
          </p:nvPr>
        </p:nvSpPr>
        <p:spPr>
          <a:xfrm>
            <a:off x="6867525" y="6421438"/>
            <a:ext cx="2133600" cy="365125"/>
          </a:xfrm>
        </p:spPr>
        <p:txBody>
          <a:bodyPr/>
          <a:lstStyle>
            <a:lvl1pPr>
              <a:defRPr sz="1000" smtClean="0">
                <a:solidFill>
                  <a:schemeClr val="bg1"/>
                </a:solidFill>
                <a:latin typeface="Verdana" pitchFamily="34" charset="0"/>
                <a:ea typeface="Verdana" pitchFamily="34" charset="0"/>
                <a:cs typeface="Verdana" pitchFamily="34" charset="0"/>
              </a:defRPr>
            </a:lvl1pPr>
          </a:lstStyle>
          <a:p>
            <a:pPr>
              <a:defRPr/>
            </a:pPr>
            <a:fld id="{43834301-8C6B-4660-A295-4FC93126E9B7}" type="slidenum">
              <a:rPr lang="sv-SE"/>
              <a:pPr>
                <a:defRPr/>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7" name="Bildobjekt 6" descr="OH_bård_sid2_bildspel.jpg"/>
          <p:cNvPicPr>
            <a:picLocks noChangeAspect="1"/>
          </p:cNvPicPr>
          <p:nvPr userDrawn="1"/>
        </p:nvPicPr>
        <p:blipFill>
          <a:blip r:embed="rId2" cstate="print"/>
          <a:srcRect/>
          <a:stretch>
            <a:fillRect/>
          </a:stretch>
        </p:blipFill>
        <p:spPr bwMode="auto">
          <a:xfrm>
            <a:off x="0" y="19050"/>
            <a:ext cx="9144000" cy="6838950"/>
          </a:xfrm>
          <a:prstGeom prst="rect">
            <a:avLst/>
          </a:prstGeom>
          <a:noFill/>
          <a:ln w="9525">
            <a:noFill/>
            <a:miter lim="800000"/>
            <a:headEnd/>
            <a:tailEnd/>
          </a:ln>
        </p:spPr>
      </p:pic>
      <p:sp>
        <p:nvSpPr>
          <p:cNvPr id="2" name="Rubrik 1"/>
          <p:cNvSpPr>
            <a:spLocks noGrp="1"/>
          </p:cNvSpPr>
          <p:nvPr>
            <p:ph type="title"/>
          </p:nvPr>
        </p:nvSpPr>
        <p:spPr>
          <a:xfrm>
            <a:off x="457200" y="71414"/>
            <a:ext cx="8229600" cy="1143000"/>
          </a:xfrm>
        </p:spPr>
        <p:txBody>
          <a:bodyPr/>
          <a:lstStyle>
            <a:lvl1pPr>
              <a:defRPr sz="3600">
                <a:solidFill>
                  <a:srgbClr val="0062A5"/>
                </a:solidFill>
                <a:latin typeface="Verdana" pitchFamily="34" charset="0"/>
                <a:ea typeface="Verdana" pitchFamily="34" charset="0"/>
                <a:cs typeface="Verdana" pitchFamily="34" charset="0"/>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331889"/>
            <a:ext cx="4040188" cy="639762"/>
          </a:xfrm>
        </p:spPr>
        <p:txBody>
          <a:bodyPr anchor="b">
            <a:normAutofit/>
          </a:bodyPr>
          <a:lstStyle>
            <a:lvl1pPr marL="0" indent="0">
              <a:buNone/>
              <a:defRPr sz="16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1971651"/>
            <a:ext cx="4040188" cy="3951288"/>
          </a:xfrm>
        </p:spPr>
        <p:txBody>
          <a:bodyPr>
            <a:normAutofit/>
          </a:bodyPr>
          <a:lstStyle>
            <a:lvl1pPr>
              <a:buClr>
                <a:srgbClr val="0062A5"/>
              </a:buClr>
              <a:defRPr sz="1800">
                <a:latin typeface="Verdana" pitchFamily="34" charset="0"/>
                <a:ea typeface="Verdana" pitchFamily="34" charset="0"/>
                <a:cs typeface="Verdana" pitchFamily="34" charset="0"/>
              </a:defRPr>
            </a:lvl1pPr>
            <a:lvl2pPr>
              <a:buClr>
                <a:srgbClr val="0062A5"/>
              </a:buClr>
              <a:defRPr sz="1600">
                <a:latin typeface="Verdana" pitchFamily="34" charset="0"/>
                <a:ea typeface="Verdana" pitchFamily="34" charset="0"/>
                <a:cs typeface="Verdana" pitchFamily="34" charset="0"/>
              </a:defRPr>
            </a:lvl2pPr>
            <a:lvl3pPr>
              <a:buClr>
                <a:srgbClr val="0062A5"/>
              </a:buClr>
              <a:defRPr sz="1400">
                <a:latin typeface="Verdana" pitchFamily="34" charset="0"/>
                <a:ea typeface="Verdana" pitchFamily="34" charset="0"/>
                <a:cs typeface="Verdana" pitchFamily="34" charset="0"/>
              </a:defRPr>
            </a:lvl3pPr>
            <a:lvl4pPr>
              <a:buClr>
                <a:srgbClr val="0062A5"/>
              </a:buClr>
              <a:defRPr sz="1200">
                <a:latin typeface="Verdana" pitchFamily="34" charset="0"/>
                <a:ea typeface="Verdana" pitchFamily="34" charset="0"/>
                <a:cs typeface="Verdana" pitchFamily="34" charset="0"/>
              </a:defRPr>
            </a:lvl4pPr>
            <a:lvl5pPr>
              <a:buClr>
                <a:srgbClr val="0062A5"/>
              </a:buClr>
              <a:defRPr sz="12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331889"/>
            <a:ext cx="4041775" cy="639762"/>
          </a:xfrm>
        </p:spPr>
        <p:txBody>
          <a:bodyPr anchor="b">
            <a:normAutofit/>
          </a:bodyPr>
          <a:lstStyle>
            <a:lvl1pPr marL="0" indent="0">
              <a:buNone/>
              <a:defRPr sz="16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1971651"/>
            <a:ext cx="4041775" cy="3951288"/>
          </a:xfrm>
        </p:spPr>
        <p:txBody>
          <a:bodyPr>
            <a:normAutofit/>
          </a:bodyPr>
          <a:lstStyle>
            <a:lvl1pPr>
              <a:buClr>
                <a:srgbClr val="0062A5"/>
              </a:buClr>
              <a:defRPr sz="1800">
                <a:latin typeface="Verdana" pitchFamily="34" charset="0"/>
                <a:ea typeface="Verdana" pitchFamily="34" charset="0"/>
                <a:cs typeface="Verdana" pitchFamily="34" charset="0"/>
              </a:defRPr>
            </a:lvl1pPr>
            <a:lvl2pPr>
              <a:buClr>
                <a:srgbClr val="0062A5"/>
              </a:buClr>
              <a:defRPr sz="1600">
                <a:latin typeface="Verdana" pitchFamily="34" charset="0"/>
                <a:ea typeface="Verdana" pitchFamily="34" charset="0"/>
                <a:cs typeface="Verdana" pitchFamily="34" charset="0"/>
              </a:defRPr>
            </a:lvl2pPr>
            <a:lvl3pPr>
              <a:buClr>
                <a:srgbClr val="0062A5"/>
              </a:buClr>
              <a:defRPr sz="1400">
                <a:latin typeface="Verdana" pitchFamily="34" charset="0"/>
                <a:ea typeface="Verdana" pitchFamily="34" charset="0"/>
                <a:cs typeface="Verdana" pitchFamily="34" charset="0"/>
              </a:defRPr>
            </a:lvl3pPr>
            <a:lvl4pPr>
              <a:buClr>
                <a:srgbClr val="0062A5"/>
              </a:buClr>
              <a:defRPr sz="1200">
                <a:latin typeface="Verdana" pitchFamily="34" charset="0"/>
                <a:ea typeface="Verdana" pitchFamily="34" charset="0"/>
                <a:cs typeface="Verdana" pitchFamily="34" charset="0"/>
              </a:defRPr>
            </a:lvl4pPr>
            <a:lvl5pPr>
              <a:buClr>
                <a:srgbClr val="0062A5"/>
              </a:buClr>
              <a:defRPr sz="12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8" name="Platshållare för datum 3"/>
          <p:cNvSpPr>
            <a:spLocks noGrp="1"/>
          </p:cNvSpPr>
          <p:nvPr>
            <p:ph type="dt" sz="half" idx="10"/>
          </p:nvPr>
        </p:nvSpPr>
        <p:spPr>
          <a:xfrm>
            <a:off x="3509963" y="6356350"/>
            <a:ext cx="2133600" cy="365125"/>
          </a:xfrm>
        </p:spPr>
        <p:txBody>
          <a:bodyPr/>
          <a:lstStyle>
            <a:lvl1pPr algn="ctr">
              <a:defRPr sz="1000" smtClean="0">
                <a:solidFill>
                  <a:schemeClr val="bg1"/>
                </a:solidFill>
                <a:latin typeface="Verdana" pitchFamily="34" charset="0"/>
                <a:ea typeface="Verdana" pitchFamily="34" charset="0"/>
                <a:cs typeface="Verdana" pitchFamily="34" charset="0"/>
              </a:defRPr>
            </a:lvl1pPr>
          </a:lstStyle>
          <a:p>
            <a:pPr>
              <a:defRPr/>
            </a:pPr>
            <a:fld id="{09A2566D-A2D2-4E9C-9950-D0550DC6E2E6}" type="datetime1">
              <a:rPr lang="sv-SE"/>
              <a:pPr>
                <a:defRPr/>
              </a:pPr>
              <a:t>2013-04-09</a:t>
            </a:fld>
            <a:endParaRPr lang="sv-SE"/>
          </a:p>
        </p:txBody>
      </p:sp>
      <p:sp>
        <p:nvSpPr>
          <p:cNvPr id="9" name="Platshållare för sidfot 4"/>
          <p:cNvSpPr>
            <a:spLocks noGrp="1"/>
          </p:cNvSpPr>
          <p:nvPr>
            <p:ph type="ftr" sz="quarter" idx="11"/>
          </p:nvPr>
        </p:nvSpPr>
        <p:spPr>
          <a:xfrm>
            <a:off x="428625" y="6356350"/>
            <a:ext cx="2895600" cy="365125"/>
          </a:xfrm>
        </p:spPr>
        <p:txBody>
          <a:bodyPr/>
          <a:lstStyle>
            <a:lvl1pPr algn="l">
              <a:defRPr sz="1000" b="1" smtClean="0">
                <a:solidFill>
                  <a:schemeClr val="bg1"/>
                </a:solidFill>
                <a:latin typeface="Verdana" pitchFamily="34" charset="0"/>
                <a:ea typeface="Verdana" pitchFamily="34" charset="0"/>
                <a:cs typeface="Verdana" pitchFamily="34" charset="0"/>
              </a:defRPr>
            </a:lvl1pPr>
          </a:lstStyle>
          <a:p>
            <a:pPr>
              <a:defRPr/>
            </a:pPr>
            <a:r>
              <a:rPr lang="sv-SE"/>
              <a:t>Politiska processer</a:t>
            </a:r>
          </a:p>
        </p:txBody>
      </p:sp>
      <p:sp>
        <p:nvSpPr>
          <p:cNvPr id="10" name="Platshållare för bildnummer 5"/>
          <p:cNvSpPr>
            <a:spLocks noGrp="1"/>
          </p:cNvSpPr>
          <p:nvPr>
            <p:ph type="sldNum" sz="quarter" idx="12"/>
          </p:nvPr>
        </p:nvSpPr>
        <p:spPr>
          <a:xfrm>
            <a:off x="6867525" y="6421438"/>
            <a:ext cx="2133600" cy="365125"/>
          </a:xfrm>
        </p:spPr>
        <p:txBody>
          <a:bodyPr/>
          <a:lstStyle>
            <a:lvl1pPr>
              <a:defRPr sz="1000" smtClean="0">
                <a:solidFill>
                  <a:schemeClr val="bg1"/>
                </a:solidFill>
                <a:latin typeface="Verdana" pitchFamily="34" charset="0"/>
                <a:ea typeface="Verdana" pitchFamily="34" charset="0"/>
                <a:cs typeface="Verdana" pitchFamily="34" charset="0"/>
              </a:defRPr>
            </a:lvl1pPr>
          </a:lstStyle>
          <a:p>
            <a:pPr>
              <a:defRPr/>
            </a:pPr>
            <a:fld id="{5D08E442-1D3C-4BF7-B3DE-AD237A875724}" type="slidenum">
              <a:rPr lang="sv-SE"/>
              <a:pPr>
                <a:defRPr/>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pic>
        <p:nvPicPr>
          <p:cNvPr id="3" name="Bildobjekt 6" descr="OH_bård_sid2_bildspel.jpg"/>
          <p:cNvPicPr>
            <a:picLocks noChangeAspect="1"/>
          </p:cNvPicPr>
          <p:nvPr userDrawn="1"/>
        </p:nvPicPr>
        <p:blipFill>
          <a:blip r:embed="rId2" cstate="print"/>
          <a:srcRect/>
          <a:stretch>
            <a:fillRect/>
          </a:stretch>
        </p:blipFill>
        <p:spPr bwMode="auto">
          <a:xfrm>
            <a:off x="0" y="19050"/>
            <a:ext cx="9144000" cy="6838950"/>
          </a:xfrm>
          <a:prstGeom prst="rect">
            <a:avLst/>
          </a:prstGeom>
          <a:noFill/>
          <a:ln w="9525">
            <a:noFill/>
            <a:miter lim="800000"/>
            <a:headEnd/>
            <a:tailEnd/>
          </a:ln>
        </p:spPr>
      </p:pic>
      <p:sp>
        <p:nvSpPr>
          <p:cNvPr id="2" name="Rubrik 1"/>
          <p:cNvSpPr>
            <a:spLocks noGrp="1"/>
          </p:cNvSpPr>
          <p:nvPr>
            <p:ph type="title"/>
          </p:nvPr>
        </p:nvSpPr>
        <p:spPr>
          <a:xfrm>
            <a:off x="457200" y="71414"/>
            <a:ext cx="8229600" cy="1143000"/>
          </a:xfrm>
        </p:spPr>
        <p:txBody>
          <a:bodyPr>
            <a:normAutofit/>
          </a:bodyPr>
          <a:lstStyle>
            <a:lvl1pPr>
              <a:defRPr sz="3600">
                <a:solidFill>
                  <a:srgbClr val="0062A5"/>
                </a:solidFill>
                <a:latin typeface="Verdana" pitchFamily="34" charset="0"/>
                <a:ea typeface="Verdana" pitchFamily="34" charset="0"/>
                <a:cs typeface="Verdana" pitchFamily="34" charset="0"/>
              </a:defRPr>
            </a:lvl1pPr>
          </a:lstStyle>
          <a:p>
            <a:r>
              <a:rPr lang="sv-SE" smtClean="0"/>
              <a:t>Klicka här för att ändra format</a:t>
            </a:r>
            <a:endParaRPr lang="sv-SE"/>
          </a:p>
        </p:txBody>
      </p:sp>
      <p:sp>
        <p:nvSpPr>
          <p:cNvPr id="4" name="Platshållare för datum 3"/>
          <p:cNvSpPr>
            <a:spLocks noGrp="1"/>
          </p:cNvSpPr>
          <p:nvPr>
            <p:ph type="dt" sz="half" idx="10"/>
          </p:nvPr>
        </p:nvSpPr>
        <p:spPr>
          <a:xfrm>
            <a:off x="3509963" y="6356350"/>
            <a:ext cx="2133600" cy="365125"/>
          </a:xfrm>
        </p:spPr>
        <p:txBody>
          <a:bodyPr/>
          <a:lstStyle>
            <a:lvl1pPr algn="ctr">
              <a:defRPr sz="1000" smtClean="0">
                <a:solidFill>
                  <a:schemeClr val="bg1"/>
                </a:solidFill>
                <a:latin typeface="Verdana" pitchFamily="34" charset="0"/>
                <a:ea typeface="Verdana" pitchFamily="34" charset="0"/>
                <a:cs typeface="Verdana" pitchFamily="34" charset="0"/>
              </a:defRPr>
            </a:lvl1pPr>
          </a:lstStyle>
          <a:p>
            <a:pPr>
              <a:defRPr/>
            </a:pPr>
            <a:fld id="{E332F662-2655-4D6D-A1EA-FE0C715A19D2}" type="datetime1">
              <a:rPr lang="sv-SE"/>
              <a:pPr>
                <a:defRPr/>
              </a:pPr>
              <a:t>2013-04-09</a:t>
            </a:fld>
            <a:endParaRPr lang="sv-SE"/>
          </a:p>
        </p:txBody>
      </p:sp>
      <p:sp>
        <p:nvSpPr>
          <p:cNvPr id="5" name="Platshållare för sidfot 4"/>
          <p:cNvSpPr>
            <a:spLocks noGrp="1"/>
          </p:cNvSpPr>
          <p:nvPr>
            <p:ph type="ftr" sz="quarter" idx="11"/>
          </p:nvPr>
        </p:nvSpPr>
        <p:spPr>
          <a:xfrm>
            <a:off x="428625" y="6356350"/>
            <a:ext cx="2895600" cy="365125"/>
          </a:xfrm>
        </p:spPr>
        <p:txBody>
          <a:bodyPr/>
          <a:lstStyle>
            <a:lvl1pPr algn="l">
              <a:defRPr sz="1000" b="1" smtClean="0">
                <a:solidFill>
                  <a:schemeClr val="bg1"/>
                </a:solidFill>
                <a:latin typeface="Verdana" pitchFamily="34" charset="0"/>
                <a:ea typeface="Verdana" pitchFamily="34" charset="0"/>
                <a:cs typeface="Verdana" pitchFamily="34" charset="0"/>
              </a:defRPr>
            </a:lvl1pPr>
          </a:lstStyle>
          <a:p>
            <a:pPr>
              <a:defRPr/>
            </a:pPr>
            <a:r>
              <a:rPr lang="sv-SE"/>
              <a:t>Politiska processer</a:t>
            </a:r>
          </a:p>
        </p:txBody>
      </p:sp>
      <p:sp>
        <p:nvSpPr>
          <p:cNvPr id="6" name="Platshållare för bildnummer 5"/>
          <p:cNvSpPr>
            <a:spLocks noGrp="1"/>
          </p:cNvSpPr>
          <p:nvPr>
            <p:ph type="sldNum" sz="quarter" idx="12"/>
          </p:nvPr>
        </p:nvSpPr>
        <p:spPr>
          <a:xfrm>
            <a:off x="6867525" y="6421438"/>
            <a:ext cx="2133600" cy="365125"/>
          </a:xfrm>
        </p:spPr>
        <p:txBody>
          <a:bodyPr/>
          <a:lstStyle>
            <a:lvl1pPr>
              <a:defRPr sz="1000" smtClean="0">
                <a:solidFill>
                  <a:schemeClr val="bg1"/>
                </a:solidFill>
                <a:latin typeface="Verdana" pitchFamily="34" charset="0"/>
                <a:ea typeface="Verdana" pitchFamily="34" charset="0"/>
                <a:cs typeface="Verdana" pitchFamily="34" charset="0"/>
              </a:defRPr>
            </a:lvl1pPr>
          </a:lstStyle>
          <a:p>
            <a:pPr>
              <a:defRPr/>
            </a:pPr>
            <a:fld id="{A6D83593-F706-4E87-98E3-B3BD319E3569}" type="slidenum">
              <a:rPr lang="sv-SE"/>
              <a:pPr>
                <a:defRPr/>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2" name="Bildobjekt 6" descr="OH_bård_sid2_bildspel.jpg"/>
          <p:cNvPicPr>
            <a:picLocks noChangeAspect="1"/>
          </p:cNvPicPr>
          <p:nvPr userDrawn="1"/>
        </p:nvPicPr>
        <p:blipFill>
          <a:blip r:embed="rId2" cstate="print"/>
          <a:srcRect/>
          <a:stretch>
            <a:fillRect/>
          </a:stretch>
        </p:blipFill>
        <p:spPr bwMode="auto">
          <a:xfrm>
            <a:off x="0" y="19050"/>
            <a:ext cx="9144000" cy="6838950"/>
          </a:xfrm>
          <a:prstGeom prst="rect">
            <a:avLst/>
          </a:prstGeom>
          <a:noFill/>
          <a:ln w="9525">
            <a:noFill/>
            <a:miter lim="800000"/>
            <a:headEnd/>
            <a:tailEnd/>
          </a:ln>
        </p:spPr>
      </p:pic>
      <p:sp>
        <p:nvSpPr>
          <p:cNvPr id="3" name="Platshållare för datum 3"/>
          <p:cNvSpPr>
            <a:spLocks noGrp="1"/>
          </p:cNvSpPr>
          <p:nvPr>
            <p:ph type="dt" sz="half" idx="10"/>
          </p:nvPr>
        </p:nvSpPr>
        <p:spPr>
          <a:xfrm>
            <a:off x="3509963" y="6356350"/>
            <a:ext cx="2133600" cy="365125"/>
          </a:xfrm>
        </p:spPr>
        <p:txBody>
          <a:bodyPr/>
          <a:lstStyle>
            <a:lvl1pPr algn="ctr">
              <a:defRPr sz="1000" smtClean="0">
                <a:solidFill>
                  <a:schemeClr val="bg1"/>
                </a:solidFill>
                <a:latin typeface="Verdana" pitchFamily="34" charset="0"/>
                <a:ea typeface="Verdana" pitchFamily="34" charset="0"/>
                <a:cs typeface="Verdana" pitchFamily="34" charset="0"/>
              </a:defRPr>
            </a:lvl1pPr>
          </a:lstStyle>
          <a:p>
            <a:pPr>
              <a:defRPr/>
            </a:pPr>
            <a:fld id="{2CCED413-17EC-474D-9C06-DBABD784BA4C}" type="datetime1">
              <a:rPr lang="sv-SE"/>
              <a:pPr>
                <a:defRPr/>
              </a:pPr>
              <a:t>2013-04-09</a:t>
            </a:fld>
            <a:endParaRPr lang="sv-SE"/>
          </a:p>
        </p:txBody>
      </p:sp>
      <p:sp>
        <p:nvSpPr>
          <p:cNvPr id="4" name="Platshållare för sidfot 4"/>
          <p:cNvSpPr>
            <a:spLocks noGrp="1"/>
          </p:cNvSpPr>
          <p:nvPr>
            <p:ph type="ftr" sz="quarter" idx="11"/>
          </p:nvPr>
        </p:nvSpPr>
        <p:spPr>
          <a:xfrm>
            <a:off x="428625" y="6356350"/>
            <a:ext cx="2895600" cy="365125"/>
          </a:xfrm>
        </p:spPr>
        <p:txBody>
          <a:bodyPr/>
          <a:lstStyle>
            <a:lvl1pPr algn="l">
              <a:defRPr sz="1000" b="1" smtClean="0">
                <a:solidFill>
                  <a:schemeClr val="bg1"/>
                </a:solidFill>
                <a:latin typeface="Verdana" pitchFamily="34" charset="0"/>
                <a:ea typeface="Verdana" pitchFamily="34" charset="0"/>
                <a:cs typeface="Verdana" pitchFamily="34" charset="0"/>
              </a:defRPr>
            </a:lvl1pPr>
          </a:lstStyle>
          <a:p>
            <a:pPr>
              <a:defRPr/>
            </a:pPr>
            <a:r>
              <a:rPr lang="sv-SE"/>
              <a:t>Politiska processer</a:t>
            </a:r>
          </a:p>
        </p:txBody>
      </p:sp>
      <p:sp>
        <p:nvSpPr>
          <p:cNvPr id="5" name="Platshållare för bildnummer 5"/>
          <p:cNvSpPr>
            <a:spLocks noGrp="1"/>
          </p:cNvSpPr>
          <p:nvPr>
            <p:ph type="sldNum" sz="quarter" idx="12"/>
          </p:nvPr>
        </p:nvSpPr>
        <p:spPr>
          <a:xfrm>
            <a:off x="6867525" y="6421438"/>
            <a:ext cx="2133600" cy="365125"/>
          </a:xfrm>
        </p:spPr>
        <p:txBody>
          <a:bodyPr/>
          <a:lstStyle>
            <a:lvl1pPr>
              <a:defRPr sz="1000" smtClean="0">
                <a:solidFill>
                  <a:schemeClr val="bg1"/>
                </a:solidFill>
                <a:latin typeface="Verdana" pitchFamily="34" charset="0"/>
                <a:ea typeface="Verdana" pitchFamily="34" charset="0"/>
                <a:cs typeface="Verdana" pitchFamily="34" charset="0"/>
              </a:defRPr>
            </a:lvl1pPr>
          </a:lstStyle>
          <a:p>
            <a:pPr>
              <a:defRPr/>
            </a:pPr>
            <a:fld id="{C7DDA96B-45E3-49D5-A068-6F68B02B1459}" type="slidenum">
              <a:rPr lang="sv-SE"/>
              <a:pPr>
                <a:defRPr/>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pic>
        <p:nvPicPr>
          <p:cNvPr id="5" name="Bildobjekt 6" descr="OH_bård_sid2_bildspel.jpg"/>
          <p:cNvPicPr>
            <a:picLocks noChangeAspect="1"/>
          </p:cNvPicPr>
          <p:nvPr userDrawn="1"/>
        </p:nvPicPr>
        <p:blipFill>
          <a:blip r:embed="rId2" cstate="print"/>
          <a:srcRect/>
          <a:stretch>
            <a:fillRect/>
          </a:stretch>
        </p:blipFill>
        <p:spPr bwMode="auto">
          <a:xfrm>
            <a:off x="0" y="19050"/>
            <a:ext cx="9144000" cy="6838950"/>
          </a:xfrm>
          <a:prstGeom prst="rect">
            <a:avLst/>
          </a:prstGeom>
          <a:noFill/>
          <a:ln w="9525">
            <a:noFill/>
            <a:miter lim="800000"/>
            <a:headEnd/>
            <a:tailEnd/>
          </a:ln>
        </p:spPr>
      </p:pic>
      <p:sp>
        <p:nvSpPr>
          <p:cNvPr id="2" name="Rubrik 1"/>
          <p:cNvSpPr>
            <a:spLocks noGrp="1"/>
          </p:cNvSpPr>
          <p:nvPr>
            <p:ph type="title"/>
          </p:nvPr>
        </p:nvSpPr>
        <p:spPr>
          <a:xfrm>
            <a:off x="457200" y="142852"/>
            <a:ext cx="3008313" cy="1162050"/>
          </a:xfrm>
        </p:spPr>
        <p:txBody>
          <a:bodyPr anchor="b"/>
          <a:lstStyle>
            <a:lvl1pPr algn="l">
              <a:defRPr sz="1800" b="1">
                <a:solidFill>
                  <a:srgbClr val="0062A5"/>
                </a:solidFill>
                <a:latin typeface="Verdana" pitchFamily="34" charset="0"/>
                <a:ea typeface="Verdana" pitchFamily="34" charset="0"/>
                <a:cs typeface="Verdana" pitchFamily="34" charset="0"/>
              </a:defRPr>
            </a:lvl1pPr>
          </a:lstStyle>
          <a:p>
            <a:r>
              <a:rPr lang="sv-SE" smtClean="0"/>
              <a:t>Klicka här för att ändra format</a:t>
            </a:r>
            <a:endParaRPr lang="sv-SE"/>
          </a:p>
        </p:txBody>
      </p:sp>
      <p:sp>
        <p:nvSpPr>
          <p:cNvPr id="3" name="Platshållare för innehåll 2"/>
          <p:cNvSpPr>
            <a:spLocks noGrp="1"/>
          </p:cNvSpPr>
          <p:nvPr>
            <p:ph idx="1"/>
          </p:nvPr>
        </p:nvSpPr>
        <p:spPr>
          <a:xfrm>
            <a:off x="3575050" y="142852"/>
            <a:ext cx="5111750" cy="5853113"/>
          </a:xfrm>
        </p:spPr>
        <p:txBody>
          <a:bodyPr>
            <a:normAutofit/>
          </a:bodyPr>
          <a:lstStyle>
            <a:lvl1pPr>
              <a:buClr>
                <a:srgbClr val="0062A5"/>
              </a:buClr>
              <a:defRPr sz="2400">
                <a:latin typeface="Verdana" pitchFamily="34" charset="0"/>
                <a:ea typeface="Verdana" pitchFamily="34" charset="0"/>
                <a:cs typeface="Verdana" pitchFamily="34" charset="0"/>
              </a:defRPr>
            </a:lvl1pPr>
            <a:lvl2pPr>
              <a:buClr>
                <a:srgbClr val="0062A5"/>
              </a:buClr>
              <a:defRPr sz="2000">
                <a:latin typeface="Verdana" pitchFamily="34" charset="0"/>
                <a:ea typeface="Verdana" pitchFamily="34" charset="0"/>
                <a:cs typeface="Verdana" pitchFamily="34" charset="0"/>
              </a:defRPr>
            </a:lvl2pPr>
            <a:lvl3pPr>
              <a:buClr>
                <a:srgbClr val="0062A5"/>
              </a:buClr>
              <a:defRPr sz="1800">
                <a:latin typeface="Verdana" pitchFamily="34" charset="0"/>
                <a:ea typeface="Verdana" pitchFamily="34" charset="0"/>
                <a:cs typeface="Verdana" pitchFamily="34" charset="0"/>
              </a:defRPr>
            </a:lvl3pPr>
            <a:lvl4pPr>
              <a:buClr>
                <a:srgbClr val="0062A5"/>
              </a:buClr>
              <a:defRPr sz="1600">
                <a:latin typeface="Verdana" pitchFamily="34" charset="0"/>
                <a:ea typeface="Verdana" pitchFamily="34" charset="0"/>
                <a:cs typeface="Verdana" pitchFamily="34" charset="0"/>
              </a:defRPr>
            </a:lvl4pPr>
            <a:lvl5pPr>
              <a:buClr>
                <a:srgbClr val="0062A5"/>
              </a:buClr>
              <a:defRPr sz="1600">
                <a:latin typeface="Verdana" pitchFamily="34" charset="0"/>
                <a:ea typeface="Verdana" pitchFamily="34" charset="0"/>
                <a:cs typeface="Verdana" pitchFamily="34" charset="0"/>
              </a:defRPr>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304902"/>
            <a:ext cx="3008313" cy="4691063"/>
          </a:xfrm>
        </p:spPr>
        <p:txBody>
          <a:bodyPr/>
          <a:lstStyle>
            <a:lvl1pPr marL="0" indent="0">
              <a:buNone/>
              <a:defRPr sz="1200">
                <a:latin typeface="Verdana" pitchFamily="34" charset="0"/>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6" name="Platshållare för datum 3"/>
          <p:cNvSpPr>
            <a:spLocks noGrp="1"/>
          </p:cNvSpPr>
          <p:nvPr>
            <p:ph type="dt" sz="half" idx="10"/>
          </p:nvPr>
        </p:nvSpPr>
        <p:spPr>
          <a:xfrm>
            <a:off x="3509963" y="6356350"/>
            <a:ext cx="2133600" cy="365125"/>
          </a:xfrm>
        </p:spPr>
        <p:txBody>
          <a:bodyPr/>
          <a:lstStyle>
            <a:lvl1pPr algn="ctr">
              <a:defRPr sz="1000" smtClean="0">
                <a:solidFill>
                  <a:schemeClr val="bg1"/>
                </a:solidFill>
                <a:latin typeface="Verdana" pitchFamily="34" charset="0"/>
                <a:ea typeface="Verdana" pitchFamily="34" charset="0"/>
                <a:cs typeface="Verdana" pitchFamily="34" charset="0"/>
              </a:defRPr>
            </a:lvl1pPr>
          </a:lstStyle>
          <a:p>
            <a:pPr>
              <a:defRPr/>
            </a:pPr>
            <a:fld id="{8D1DCBC1-3610-4A11-9DB1-397582387A62}" type="datetime1">
              <a:rPr lang="sv-SE"/>
              <a:pPr>
                <a:defRPr/>
              </a:pPr>
              <a:t>2013-04-09</a:t>
            </a:fld>
            <a:endParaRPr lang="sv-SE"/>
          </a:p>
        </p:txBody>
      </p:sp>
      <p:sp>
        <p:nvSpPr>
          <p:cNvPr id="7" name="Platshållare för sidfot 4"/>
          <p:cNvSpPr>
            <a:spLocks noGrp="1"/>
          </p:cNvSpPr>
          <p:nvPr>
            <p:ph type="ftr" sz="quarter" idx="11"/>
          </p:nvPr>
        </p:nvSpPr>
        <p:spPr>
          <a:xfrm>
            <a:off x="428625" y="6356350"/>
            <a:ext cx="2895600" cy="365125"/>
          </a:xfrm>
        </p:spPr>
        <p:txBody>
          <a:bodyPr/>
          <a:lstStyle>
            <a:lvl1pPr algn="l">
              <a:defRPr sz="1000" b="1" smtClean="0">
                <a:solidFill>
                  <a:schemeClr val="bg1"/>
                </a:solidFill>
                <a:latin typeface="Verdana" pitchFamily="34" charset="0"/>
                <a:ea typeface="Verdana" pitchFamily="34" charset="0"/>
                <a:cs typeface="Verdana" pitchFamily="34" charset="0"/>
              </a:defRPr>
            </a:lvl1pPr>
          </a:lstStyle>
          <a:p>
            <a:pPr>
              <a:defRPr/>
            </a:pPr>
            <a:r>
              <a:rPr lang="sv-SE"/>
              <a:t>Politiska processer</a:t>
            </a:r>
          </a:p>
        </p:txBody>
      </p:sp>
      <p:sp>
        <p:nvSpPr>
          <p:cNvPr id="8" name="Platshållare för bildnummer 5"/>
          <p:cNvSpPr>
            <a:spLocks noGrp="1"/>
          </p:cNvSpPr>
          <p:nvPr>
            <p:ph type="sldNum" sz="quarter" idx="12"/>
          </p:nvPr>
        </p:nvSpPr>
        <p:spPr>
          <a:xfrm>
            <a:off x="6867525" y="6421438"/>
            <a:ext cx="2133600" cy="365125"/>
          </a:xfrm>
        </p:spPr>
        <p:txBody>
          <a:bodyPr/>
          <a:lstStyle>
            <a:lvl1pPr>
              <a:defRPr sz="1000" smtClean="0">
                <a:solidFill>
                  <a:schemeClr val="bg1"/>
                </a:solidFill>
                <a:latin typeface="Verdana" pitchFamily="34" charset="0"/>
                <a:ea typeface="Verdana" pitchFamily="34" charset="0"/>
                <a:cs typeface="Verdana" pitchFamily="34" charset="0"/>
              </a:defRPr>
            </a:lvl1pPr>
          </a:lstStyle>
          <a:p>
            <a:pPr>
              <a:defRPr/>
            </a:pPr>
            <a:fld id="{AD576F1F-9775-417A-AA31-8C713CC9079C}" type="slidenum">
              <a:rPr lang="sv-SE"/>
              <a:pPr>
                <a:defRPr/>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5" name="Bildobjekt 6" descr="OH_bård_sid2_bildspel.jpg"/>
          <p:cNvPicPr>
            <a:picLocks noChangeAspect="1"/>
          </p:cNvPicPr>
          <p:nvPr userDrawn="1"/>
        </p:nvPicPr>
        <p:blipFill>
          <a:blip r:embed="rId2" cstate="print"/>
          <a:srcRect/>
          <a:stretch>
            <a:fillRect/>
          </a:stretch>
        </p:blipFill>
        <p:spPr bwMode="auto">
          <a:xfrm>
            <a:off x="0" y="19050"/>
            <a:ext cx="9144000" cy="6838950"/>
          </a:xfrm>
          <a:prstGeom prst="rect">
            <a:avLst/>
          </a:prstGeom>
          <a:noFill/>
          <a:ln w="9525">
            <a:noFill/>
            <a:miter lim="800000"/>
            <a:headEnd/>
            <a:tailEnd/>
          </a:ln>
        </p:spPr>
      </p:pic>
      <p:sp>
        <p:nvSpPr>
          <p:cNvPr id="2" name="Rubrik 1"/>
          <p:cNvSpPr>
            <a:spLocks noGrp="1"/>
          </p:cNvSpPr>
          <p:nvPr>
            <p:ph type="title"/>
          </p:nvPr>
        </p:nvSpPr>
        <p:spPr>
          <a:xfrm>
            <a:off x="1792288" y="4800600"/>
            <a:ext cx="5486400" cy="566738"/>
          </a:xfrm>
        </p:spPr>
        <p:txBody>
          <a:bodyPr anchor="b"/>
          <a:lstStyle>
            <a:lvl1pPr algn="l">
              <a:defRPr sz="2000" b="1">
                <a:solidFill>
                  <a:srgbClr val="0062A5"/>
                </a:solidFill>
                <a:latin typeface="Verdana" pitchFamily="34" charset="0"/>
                <a:ea typeface="Verdana" pitchFamily="34" charset="0"/>
                <a:cs typeface="Verdana" pitchFamily="34" charset="0"/>
              </a:defRPr>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atin typeface="Verdana" pitchFamily="34" charset="0"/>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6" name="Platshållare för datum 3"/>
          <p:cNvSpPr>
            <a:spLocks noGrp="1"/>
          </p:cNvSpPr>
          <p:nvPr>
            <p:ph type="dt" sz="half" idx="10"/>
          </p:nvPr>
        </p:nvSpPr>
        <p:spPr>
          <a:xfrm>
            <a:off x="3509963" y="6356350"/>
            <a:ext cx="2133600" cy="365125"/>
          </a:xfrm>
        </p:spPr>
        <p:txBody>
          <a:bodyPr/>
          <a:lstStyle>
            <a:lvl1pPr algn="ctr">
              <a:defRPr sz="1000" smtClean="0">
                <a:solidFill>
                  <a:schemeClr val="bg1"/>
                </a:solidFill>
                <a:latin typeface="Verdana" pitchFamily="34" charset="0"/>
                <a:ea typeface="Verdana" pitchFamily="34" charset="0"/>
                <a:cs typeface="Verdana" pitchFamily="34" charset="0"/>
              </a:defRPr>
            </a:lvl1pPr>
          </a:lstStyle>
          <a:p>
            <a:pPr>
              <a:defRPr/>
            </a:pPr>
            <a:fld id="{D76BE4F4-3426-46D2-9D92-3C9404C5E170}" type="datetime1">
              <a:rPr lang="sv-SE"/>
              <a:pPr>
                <a:defRPr/>
              </a:pPr>
              <a:t>2013-04-09</a:t>
            </a:fld>
            <a:endParaRPr lang="sv-SE"/>
          </a:p>
        </p:txBody>
      </p:sp>
      <p:sp>
        <p:nvSpPr>
          <p:cNvPr id="7" name="Platshållare för sidfot 4"/>
          <p:cNvSpPr>
            <a:spLocks noGrp="1"/>
          </p:cNvSpPr>
          <p:nvPr>
            <p:ph type="ftr" sz="quarter" idx="11"/>
          </p:nvPr>
        </p:nvSpPr>
        <p:spPr>
          <a:xfrm>
            <a:off x="428625" y="6356350"/>
            <a:ext cx="2895600" cy="365125"/>
          </a:xfrm>
        </p:spPr>
        <p:txBody>
          <a:bodyPr/>
          <a:lstStyle>
            <a:lvl1pPr algn="l">
              <a:defRPr sz="1000" b="1" smtClean="0">
                <a:solidFill>
                  <a:schemeClr val="bg1"/>
                </a:solidFill>
                <a:latin typeface="Verdana" pitchFamily="34" charset="0"/>
                <a:ea typeface="Verdana" pitchFamily="34" charset="0"/>
                <a:cs typeface="Verdana" pitchFamily="34" charset="0"/>
              </a:defRPr>
            </a:lvl1pPr>
          </a:lstStyle>
          <a:p>
            <a:pPr>
              <a:defRPr/>
            </a:pPr>
            <a:r>
              <a:rPr lang="sv-SE"/>
              <a:t>Politiska processer</a:t>
            </a:r>
          </a:p>
        </p:txBody>
      </p:sp>
      <p:sp>
        <p:nvSpPr>
          <p:cNvPr id="8" name="Platshållare för bildnummer 5"/>
          <p:cNvSpPr>
            <a:spLocks noGrp="1"/>
          </p:cNvSpPr>
          <p:nvPr>
            <p:ph type="sldNum" sz="quarter" idx="12"/>
          </p:nvPr>
        </p:nvSpPr>
        <p:spPr>
          <a:xfrm>
            <a:off x="6867525" y="6421438"/>
            <a:ext cx="2133600" cy="365125"/>
          </a:xfrm>
        </p:spPr>
        <p:txBody>
          <a:bodyPr/>
          <a:lstStyle>
            <a:lvl1pPr>
              <a:defRPr sz="1000" smtClean="0">
                <a:solidFill>
                  <a:schemeClr val="bg1"/>
                </a:solidFill>
                <a:latin typeface="Verdana" pitchFamily="34" charset="0"/>
                <a:ea typeface="Verdana" pitchFamily="34" charset="0"/>
                <a:cs typeface="Verdana" pitchFamily="34" charset="0"/>
              </a:defRPr>
            </a:lvl1pPr>
          </a:lstStyle>
          <a:p>
            <a:pPr>
              <a:defRPr/>
            </a:pPr>
            <a:fld id="{4262FFF8-450E-413C-B8B9-E5851715EFFE}" type="slidenum">
              <a:rPr lang="sv-SE"/>
              <a:pPr>
                <a:defRPr/>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1027" name="Platshållare för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58F1BD8E-77F8-48B9-81EB-D1AC769063BF}" type="datetime1">
              <a:rPr lang="sv-SE"/>
              <a:pPr>
                <a:defRPr/>
              </a:pPr>
              <a:t>2013-04-09</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sv-SE"/>
              <a:t>Politiska processer</a:t>
            </a:r>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097406E9-9447-47F7-8640-91436B268FF3}" type="slidenum">
              <a:rPr lang="sv-SE"/>
              <a:pPr>
                <a:defRPr/>
              </a:pPr>
              <a:t>‹#›</a:t>
            </a:fld>
            <a:endParaRPr lang="sv-SE"/>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5.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2.png"/><Relationship Id="rId7" Type="http://schemas.openxmlformats.org/officeDocument/2006/relationships/image" Target="../media/image5.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Den framtida (el)energiförsörjningen?</a:t>
            </a:r>
            <a:endParaRPr lang="sv-SE" dirty="0"/>
          </a:p>
        </p:txBody>
      </p:sp>
      <p:sp>
        <p:nvSpPr>
          <p:cNvPr id="4" name="Platshållare för bildnummer 3"/>
          <p:cNvSpPr>
            <a:spLocks noGrp="1"/>
          </p:cNvSpPr>
          <p:nvPr>
            <p:ph type="sldNum" sz="quarter" idx="12"/>
          </p:nvPr>
        </p:nvSpPr>
        <p:spPr/>
        <p:txBody>
          <a:bodyPr/>
          <a:lstStyle/>
          <a:p>
            <a:pPr>
              <a:defRPr/>
            </a:pPr>
            <a:endParaRPr lang="sv-SE" dirty="0"/>
          </a:p>
        </p:txBody>
      </p:sp>
      <p:sp>
        <p:nvSpPr>
          <p:cNvPr id="254978" name="AutoShape 2" descr="data:image/jpeg;base64,/9j/4AAQSkZJRgABAQAAAQABAAD/2wCEAAkGBhQQEA8PEBAQDxAQEA8PDw8PDxAQEBAOFBUVFBUQEhUXGyYeFxkjGRQUHy8gIycpLC4sFR4xNTQqNSYrLCkBCQoKDgwOFA8PFSkcFBwpKSkpKSksLCkpKSkpLCkpKSkpKSkpKSkpKSkpLCkpKSkpLCkpKSkpKSkpKSkpKSwpKf/AABEIAPMA0AMBIgACEQEDEQH/xAAbAAABBQEBAAAAAAAAAAAAAAAAAQIDBAUGB//EAEEQAAIBAgIGBggDBgUFAAAAAAABAgMRBBIFITFBUWEGEyJxgZEUMkJSkrHR0hahwSNicpPh8QcVU4LCJDODsvD/xAAYAQEBAQEBAAAAAAAAAAAAAAAAAQIDBP/EABwRAQEBAQACAwAAAAAAAAAAAAABEQISITFBUf/aAAwDAQACEQMRAD8A9xAAAAAbKaW0BwETxC5+CD0lc/ImiUCL0lc/IT0lc/IaJgIvSVz8hPSVz8homAh9JXPyD0lc/IaJgIfSVz8g9KXB+Q0TAQ+lLn5B6UufkNEwEPpS5+QnpS4MaJwIPSlz8g9KXPyLonAg9KXBh6WufkTROAyFRPY7jygAAAAAAI6k7LUQZeJIp3ZI0QV7CWJnDgMsRdMsI0SWEaAjsA+w2wUgoAQIKCQNAIAXFKEAUY5AObEGOQmYIfcbcbnEzkUOTWtOz4l3CYnOuDW1fqigxcLPLNc+y/HZ+ZYlawAgNIBGKIwKqHqYxAZVL1g1sYKihRWJcbUexEDZTGtiTkkm27Ja2+COb0tpVz1K6hrSS2ytxM9dYq/jukEYXjTXWS8orxOX070prKlWlGrkcKc5pUUk+wnK2Z7NSsQ1m5clwWz+pWrYNTjOEr5ZxlCVnZ5ZJxdnxs2cr1a1jhcXpTH4ieaniq9XNr6ulXrQlC+5wbT5X1oTDdI8bhM06mLq3UZXw8q9apLxs7U3q23fczqMH0c6huVOvVg2knLKm7LXbs2e0q4/ohCtKUp1qsnKKUmlGN9VnqezaXyiuw0T0rqqFPNU6xuMW+uSzNtJ+tGx0+j9Pwq2jL9lN7Iyd4yf7sv0OBhQsklsSSXcthYotrmuD2f0JOrEx6SI0c9oTTWynUbcdik7uUOUuMeZ0R1l1hBN2YzMPxOy5WzlE6YZiFSHJgSXI5vfwaf5jkNqbPL5oDcAANoBGKIwKqARCmWgAAAoyoPRWx2IVOE5v2Y38QMnTWM9herHXL96W5GBUu3d/wBEuCLEpuUISbu2235yGZTz27WordUGQsOJHJEGXpzS8MJSdaopNZlCMYWvKTu9r2LUM0PpOGKoxrQTim3FxltUkk/LWW9I6Mp4im6VaOeDadrtNNbGmiXRmioUYRpUo5YK9le7vzfl5BTVRJqeHua+E0Zm2rUX/wDJVtWovjU1i4fANtW1M6jR6agovds5LgRYfR2VpvX4GkoWR055xmqeM9QpRL2OXZZQibRIh6GIegHjKmwemMqfT5gboABtAIxRGBUQoiFMtAAABTI6R3dLItsmr9y1s1jK057H+/8A9TPXwOfhG0IK+tX+b+o7LfUIkVNNzccNUytxcnTpuS1NQm7O3C+peJwnto/0mDk6aq0nU3041YOa8L3Bo4//ACWK2RS3q2prmu463BScqdOU9cnCLk3tb4+Nr+JRNTpmtgMBfW0V8Hh7uKXHW+R0WFpJJ22J2XM3zEOo0LCPSNJT6p1qSqbFTdSCnfha97jsc2qU3HVLK7NbVuuu69/A5yj0XhNWyrLxavf6lts9SI6xIZXnZX1eOojwVHJThHM55VlUpO8mlsu9/DwLFjYoYupmp31eHIoxNHSEUoWVls1LUZ0QlSIkRGh8QHoZP6fMeNl9PmBuAAG0AjFEYFRCiIUy0AAAAy+kCapZltjJP/a+y/mahDi6KnGUHslG39SWbBylGF4KXFtfMSrTUk4ySlGStKL2NE0aTjBRe1Skn3ptfoMaODTJeg4Xu5VJR9xyVvF2uy/CPhy3CsdTA2NF0t5sxOXqae6lyp0qE8TUpQjUrNSyUqMZeqpys25vaoqL1PXYvdHOkqxV1Kk6MlfL2+sp1ErXUZWTzK6vFxTs760dYy3bbnrXAbSwyirK9uFx6HGwIGxRGBT0jLs+RnRL+PfZfeUIkSpEPQxD0A8a/oOGy+gG4AAbQCMURgVEKIhTKgVCChSDZjxkwMnS+F9tbPa5Pj47DHlI6tq+p7DE0nopxvOGuO9bXH6o5dc/cWMmTHQZDNi06hzVi6UpONTFQuo4mderiMPOc5xjUoVlB5Vrs8ri4tLWrcGje6M4HJKjRpuOSNVYm0c05U6SjONpyaVsyllSet2fCxHh+luErQ6qm6GPqxd1h4LrHlVoymuy9Suthr4HpbhKWWjWnRwFabusNUapSs5ZYzs0l2rbztLcxjx+3SJDkIhxtQMqT3BOZC2BBjF2H4FGJexnqPwKMSJUiHoYh8QHIa/oOGv6AboABtAIKAFNCiIUy0AAAAbMcNmA0EAEFDG6Gp1Lu2SXvRWq/OP9jD0j0aq5Kip5amanUjFJ2ldwklql3nUVKqiryaiuLZk4/pVSpRm0pVMsZSaVldRTdvy3mOpFjy3R+gMVgoqotHYmdVLqVSp0ZuOSybm6kLq3ZjZJ62+RtYbRNXHU6rq4DE0MQqNSnGNahNRnF5srhUqJWactaduWolf+ME5RvRwMJPaqc8TLrHGyeayhbfs5EtL/ABblGDniMHCm/ZpxxEpTkltl2oWit13td+BLOf1dr0fBtxp01L1lTpqX8Sik/wA0ySVUwdH9K6NWMJPNSzwhNKVmkpRTtdd6NinUUleLUlxTujpLKycwAAIMb6j8CjEvYz1H4FCISpUx6GIegFEf6oUR/qBugAG0AgogFRCiIUy0AAAAbMcNkA0oaR0qqSaVnL5P9WP0ljerjZPtNX7lx7zlq03J3Zz66wkMxuOnUbcpPuuUalLMmnsalF9zTT+ZalEa4nJpyGj+hksNUhVp4tyyRlGMKtCMo2lF07t3b1J8NqRLpropLFzjUqYnK1Dq2qVG0XFNtXbep9rcizp7S0o9dlnOEaU3RjGi1GtXrqMXPtPXGCclFKOttPXsK2i9OftaUOtqVadZqk1WTlUpV2nly1LduDacWns1NM3nWabG/Ro5YxitkYxiu6KsvySNTR9ecO1Sk0160Nqku7eU1EnpQZgdXovS8a6tbLUXrQfzRfOPhCWZSTakmmpbzqcHXc4JyVpL1luvxR2561mjG+oyhEv431H4FCJpKkiSIjiSIBRPqhRv1QRvAAGwAAAUvqOGjjLQAAuADKkra3sS1jzO07Wy0Z22tKK8RRiYvFdb2+M2l3JtIqSQtH/txX7z1ctYrPPWkMkRyRJKazZc0c3u5o5vK9xrRBy+n9BSlOpVhR65VWpyUMrq06lrStGTSnCWqeppqSvs1DtAaFq5aFKdOVHD4eu8Uo1JRdavicjhFyUW1CEU3qbbbb17EunhTuaeAwF3sOktzEQYXRzluNalodW5mhh8LYm66Kai5RUnsi5JPyLOYmqFLRKRoQopLVwJRKs0ldmpJBTxvqPwKETQxrvBsz4lSpEPQxD0A4Teu9Cjd670EbwABsAAAFLiOG8RxloAAABm6aeqH8TflE0jL6QO1NS92S/NWM9fA51IraVrOFCpOLyy7Ecy2xUpJNr5eJapRvHNfVfL8/oLUpKSlGSUoyTjKL2Si9qZwjTkpV4cEmtaa2343N/AVXOlTm9so7eNm1fxsZn4MpKV+truH+m5R8s1r2/M3aUErJJJJJJLYktSSKLOEw92kdJhKFkjM0VR3m3BWOvMZNxM8tOcvdi35GThoQk9id+Ou74m3y/szJh0XhGeaNWvGP8Apqccq5JtXS8R1LbBp4X1Vd3s2rvhfUvDZ4EzQkYpJJKyWpLghTYp4+mlTaSsuRnRNPST7DMyJESIehiHoBwm9d6FE3rvQRugAGwAAAUvqOQ3j3jjLQAAACnpTD9ZSnDe4u3etaLhHMDksOv2Uf4n85Cs0NJYXK7JWUm5Lhme1fmzObPPZlaiKQ6mhsmLSYg6LRkNSNJHJ9ItGVsTgKtHDSy1pWy61G63q71efAtdAtC1sJgoUMRNzqZpSs5KWRO3Zvd950lu5iZ6dIkPQxDkdELYSQqEm7L/AO2gU8e+zLwM6JfxnqMz4kSpUOQ1McgHib13r5iib13oI3QADYAAAKT394o2+3vY4y0UBBLgOI5jrjXICGvQU4uL2PfvT4o5/G4Rwdnt3PdJcTpUMrUFNZZK6+T4pmOudHGzYU6ms2MboOSu4/tFw9teG8wsdh3GFSyd+rn2Zdl3ytLbzOVljTRpdLaFGnm6ynVs4qUadWGZJ7JPley8Ua2j+lWGqwjJ16NOUr/s51oKas3HXrW21/E8W0XpmODSzOr18YQpTo06Lp5Est1OdTfeMdSju2m1hek1Cu7tP0mTajGth6tZ1GlanCM6Mtu6zjuN7YY9oXz1+A8z9Av/AKXC8Vh6MXrvZqEU14NNeBdlUsdWTmyKcriSlcbKVtb1AVtI1LQ73YoQmMxuM6yWp9mOpc+ZDFmWV6MiSLKcJk8JgTjb613obmFT1rvRR0AABsAAAFCeqTXMVMfjKXtLdt7uJUVYw0sXGuRDKuRTxSAsymQzrFGvpFLeZeJ0vwJqNmppRQ5lafSqnHU4z8En+pzdfFuW8rONwOq/GFL3Kvwr6javSyjNWlSnNcJ04SX5nLdWLkA0setHV2pVcDnklZSs4u3C8ZrULoypo/Cz6yhgnTnbLnScpZXtScpOyM3qw6sGuoj0vpJWVOoktiUYJLusxfxhS9yr5R+py+UMgHSz6YQ9mnJ/xNJGfitPTq6naMfdj+r3mVkFSsBowrlqniOZjxqWJYYgg24VkyVVEZFOuWIVyo0lUJaDzSjFb5RX5lCFU19B4fM+tt2VdQfvN7ZrluXG7LPY3AADYAAAApYnRqldxeRvgrp+BdADn6+iK3suk++Uo/8AFlKroLFvfQX/AJJ/YdaBnxHD1OiWKe2VH+ZP7Bn4MxHGj/Mn9h3YDxg4ePQ2vxo/zJ/YPXQ6vxo/HP7DtQLg4r8H1uNH45faL+D63Gl8cvtO0AYOL/B9bjS+OX2h+D63Gl8c/sO0AYOM/B9bjS+Of2Cfg+txo/HP7DtAGDjF0Pre9S+Kb/4ivobW96l8U/tOyAYOKfQur79L4p/aJ+Cq3v0fOf2nbAMg42HQ6svbpec/oWIdFaq21KS7lN/odUBMgxcL0aitdSTqfu2ywf8AEtsvO3I2Iwts7rbrDgNAAAAAAAAAAAAAAAAAAAAAAAAAAAAAAAAAAAAAAAAAAAAAAAP/2Q=="/>
          <p:cNvSpPr>
            <a:spLocks noChangeAspect="1" noChangeArrowheads="1"/>
          </p:cNvSpPr>
          <p:nvPr/>
        </p:nvSpPr>
        <p:spPr bwMode="auto">
          <a:xfrm>
            <a:off x="0" y="-1104900"/>
            <a:ext cx="1981200" cy="2314575"/>
          </a:xfrm>
          <a:prstGeom prst="rect">
            <a:avLst/>
          </a:prstGeom>
          <a:noFill/>
        </p:spPr>
        <p:txBody>
          <a:bodyPr vert="horz" wrap="square" lIns="91440" tIns="45720" rIns="91440" bIns="45720" numCol="1" anchor="t" anchorCtr="0" compatLnSpc="1">
            <a:prstTxWarp prst="textNoShape">
              <a:avLst/>
            </a:prstTxWarp>
          </a:bodyPr>
          <a:lstStyle/>
          <a:p>
            <a:endParaRPr lang="sv-SE"/>
          </a:p>
        </p:txBody>
      </p:sp>
      <p:sp>
        <p:nvSpPr>
          <p:cNvPr id="254980" name="AutoShape 4" descr="data:image/jpeg;base64,/9j/4AAQSkZJRgABAQAAAQABAAD/2wCEAAkGBhQQEA8PEBAQDxAQEA8PDw8PDxAQEBAOFBUVFBUQEhUXGyYeFxkjGRQUHy8gIycpLC4sFR4xNTQqNSYrLCkBCQoKDgwOFA8PFSkcFBwpKSkpKSksLCkpKSkpLCkpKSkpKSkpKSkpKSkpLCkpKSkpLCkpKSkpKSkpKSkpKSwpKf/AABEIAPMA0AMBIgACEQEDEQH/xAAbAAABBQEBAAAAAAAAAAAAAAAAAQIDBAUGB//EAEEQAAIBAgIGBggDBgUFAAAAAAABAgMRBBIFITFBUWEGEyJxgZEUMkJSkrHR0hahwSNicpPh8QcVU4LCJDODsvD/xAAYAQEBAQEBAAAAAAAAAAAAAAAAAQIDBP/EABwRAQEBAQACAwAAAAAAAAAAAAABEQISITFBUf/aAAwDAQACEQMRAD8A9xAAAAAbKaW0BwETxC5+CD0lc/ImiUCL0lc/IT0lc/IaJgIvSVz8hPSVz8homAh9JXPyD0lc/IaJgIfSVz8g9KXB+Q0TAQ+lLn5B6UufkNEwEPpS5+QnpS4MaJwIPSlz8g9KXPyLonAg9KXBh6WufkTROAyFRPY7jygAAAAAAI6k7LUQZeJIp3ZI0QV7CWJnDgMsRdMsI0SWEaAjsA+w2wUgoAQIKCQNAIAXFKEAUY5AObEGOQmYIfcbcbnEzkUOTWtOz4l3CYnOuDW1fqigxcLPLNc+y/HZ+ZYlawAgNIBGKIwKqHqYxAZVL1g1sYKihRWJcbUexEDZTGtiTkkm27Ja2+COb0tpVz1K6hrSS2ytxM9dYq/jukEYXjTXWS8orxOX070prKlWlGrkcKc5pUUk+wnK2Z7NSsQ1m5clwWz+pWrYNTjOEr5ZxlCVnZ5ZJxdnxs2cr1a1jhcXpTH4ieaniq9XNr6ulXrQlC+5wbT5X1oTDdI8bhM06mLq3UZXw8q9apLxs7U3q23fczqMH0c6huVOvVg2knLKm7LXbs2e0q4/ohCtKUp1qsnKKUmlGN9VnqezaXyiuw0T0rqqFPNU6xuMW+uSzNtJ+tGx0+j9Pwq2jL9lN7Iyd4yf7sv0OBhQsklsSSXcthYotrmuD2f0JOrEx6SI0c9oTTWynUbcdik7uUOUuMeZ0R1l1hBN2YzMPxOy5WzlE6YZiFSHJgSXI5vfwaf5jkNqbPL5oDcAANoBGKIwKqARCmWgAAAoyoPRWx2IVOE5v2Y38QMnTWM9herHXL96W5GBUu3d/wBEuCLEpuUISbu2235yGZTz27WordUGQsOJHJEGXpzS8MJSdaopNZlCMYWvKTu9r2LUM0PpOGKoxrQTim3FxltUkk/LWW9I6Mp4im6VaOeDadrtNNbGmiXRmioUYRpUo5YK9le7vzfl5BTVRJqeHua+E0Zm2rUX/wDJVtWovjU1i4fANtW1M6jR6agovds5LgRYfR2VpvX4GkoWR055xmqeM9QpRL2OXZZQibRIh6GIegHjKmwemMqfT5gboABtAIxRGBUQoiFMtAAABTI6R3dLItsmr9y1s1jK057H+/8A9TPXwOfhG0IK+tX+b+o7LfUIkVNNzccNUytxcnTpuS1NQm7O3C+peJwnto/0mDk6aq0nU3041YOa8L3Bo4//ACWK2RS3q2prmu463BScqdOU9cnCLk3tb4+Nr+JRNTpmtgMBfW0V8Hh7uKXHW+R0WFpJJ22J2XM3zEOo0LCPSNJT6p1qSqbFTdSCnfha97jsc2qU3HVLK7NbVuuu69/A5yj0XhNWyrLxavf6lts9SI6xIZXnZX1eOojwVHJThHM55VlUpO8mlsu9/DwLFjYoYupmp31eHIoxNHSEUoWVls1LUZ0QlSIkRGh8QHoZP6fMeNl9PmBuAAG0AjFEYFRCiIUy0AAAAy+kCapZltjJP/a+y/mahDi6KnGUHslG39SWbBylGF4KXFtfMSrTUk4ySlGStKL2NE0aTjBRe1Skn3ptfoMaODTJeg4Xu5VJR9xyVvF2uy/CPhy3CsdTA2NF0t5sxOXqae6lyp0qE8TUpQjUrNSyUqMZeqpys25vaoqL1PXYvdHOkqxV1Kk6MlfL2+sp1ErXUZWTzK6vFxTs760dYy3bbnrXAbSwyirK9uFx6HGwIGxRGBT0jLs+RnRL+PfZfeUIkSpEPQxD0A8a/oOGy+gG4AAbQCMURgVEKIhTKgVCChSDZjxkwMnS+F9tbPa5Pj47DHlI6tq+p7DE0nopxvOGuO9bXH6o5dc/cWMmTHQZDNi06hzVi6UpONTFQuo4mderiMPOc5xjUoVlB5Vrs8ri4tLWrcGje6M4HJKjRpuOSNVYm0c05U6SjONpyaVsyllSet2fCxHh+luErQ6qm6GPqxd1h4LrHlVoymuy9Suthr4HpbhKWWjWnRwFabusNUapSs5ZYzs0l2rbztLcxjx+3SJDkIhxtQMqT3BOZC2BBjF2H4FGJexnqPwKMSJUiHoYh8QHIa/oOGv6AboABtAIKAFNCiIUy0AAAAbMcNmA0EAEFDG6Gp1Lu2SXvRWq/OP9jD0j0aq5Kip5amanUjFJ2ldwklql3nUVKqiryaiuLZk4/pVSpRm0pVMsZSaVldRTdvy3mOpFjy3R+gMVgoqotHYmdVLqVSp0ZuOSybm6kLq3ZjZJ62+RtYbRNXHU6rq4DE0MQqNSnGNahNRnF5srhUqJWactaduWolf+ME5RvRwMJPaqc8TLrHGyeayhbfs5EtL/ABblGDniMHCm/ZpxxEpTkltl2oWit13td+BLOf1dr0fBtxp01L1lTpqX8Sik/wA0ySVUwdH9K6NWMJPNSzwhNKVmkpRTtdd6NinUUleLUlxTujpLKycwAAIMb6j8CjEvYz1H4FCISpUx6GIegFEf6oUR/qBugAG0AgogFRCiIUy0AAAAbMcNkA0oaR0qqSaVnL5P9WP0ljerjZPtNX7lx7zlq03J3Zz66wkMxuOnUbcpPuuUalLMmnsalF9zTT+ZalEa4nJpyGj+hksNUhVp4tyyRlGMKtCMo2lF07t3b1J8NqRLpropLFzjUqYnK1Dq2qVG0XFNtXbep9rcizp7S0o9dlnOEaU3RjGi1GtXrqMXPtPXGCclFKOttPXsK2i9OftaUOtqVadZqk1WTlUpV2nly1LduDacWns1NM3nWabG/Ro5YxitkYxiu6KsvySNTR9ecO1Sk0160Nqku7eU1EnpQZgdXovS8a6tbLUXrQfzRfOPhCWZSTakmmpbzqcHXc4JyVpL1luvxR2561mjG+oyhEv431H4FCJpKkiSIjiSIBRPqhRv1QRvAAGwAAAUvqOGjjLQAAuADKkra3sS1jzO07Wy0Z22tKK8RRiYvFdb2+M2l3JtIqSQtH/txX7z1ctYrPPWkMkRyRJKazZc0c3u5o5vK9xrRBy+n9BSlOpVhR65VWpyUMrq06lrStGTSnCWqeppqSvs1DtAaFq5aFKdOVHD4eu8Uo1JRdavicjhFyUW1CEU3qbbbb17EunhTuaeAwF3sOktzEQYXRzluNalodW5mhh8LYm66Kai5RUnsi5JPyLOYmqFLRKRoQopLVwJRKs0ldmpJBTxvqPwKETQxrvBsz4lSpEPQxD0A4Teu9Cjd670EbwABsAAAFLiOG8RxloAAABm6aeqH8TflE0jL6QO1NS92S/NWM9fA51IraVrOFCpOLyy7Ecy2xUpJNr5eJapRvHNfVfL8/oLUpKSlGSUoyTjKL2Si9qZwjTkpV4cEmtaa2343N/AVXOlTm9so7eNm1fxsZn4MpKV+truH+m5R8s1r2/M3aUErJJJJJJLYktSSKLOEw92kdJhKFkjM0VR3m3BWOvMZNxM8tOcvdi35GThoQk9id+Ou74m3y/szJh0XhGeaNWvGP8Apqccq5JtXS8R1LbBp4X1Vd3s2rvhfUvDZ4EzQkYpJJKyWpLghTYp4+mlTaSsuRnRNPST7DMyJESIehiHoBwm9d6FE3rvQRugAGwAAAUvqOQ3j3jjLQAAACnpTD9ZSnDe4u3etaLhHMDksOv2Uf4n85Cs0NJYXK7JWUm5Lhme1fmzObPPZlaiKQ6mhsmLSYg6LRkNSNJHJ9ItGVsTgKtHDSy1pWy61G63q71efAtdAtC1sJgoUMRNzqZpSs5KWRO3Zvd950lu5iZ6dIkPQxDkdELYSQqEm7L/AO2gU8e+zLwM6JfxnqMz4kSpUOQ1McgHib13r5iib13oI3QADYAAAKT394o2+3vY4y0UBBLgOI5jrjXICGvQU4uL2PfvT4o5/G4Rwdnt3PdJcTpUMrUFNZZK6+T4pmOudHGzYU6ms2MboOSu4/tFw9teG8wsdh3GFSyd+rn2Zdl3ytLbzOVljTRpdLaFGnm6ynVs4qUadWGZJ7JPley8Ua2j+lWGqwjJ16NOUr/s51oKas3HXrW21/E8W0XpmODSzOr18YQpTo06Lp5Est1OdTfeMdSju2m1hek1Cu7tP0mTajGth6tZ1GlanCM6Mtu6zjuN7YY9oXz1+A8z9Av/AKXC8Vh6MXrvZqEU14NNeBdlUsdWTmyKcriSlcbKVtb1AVtI1LQ73YoQmMxuM6yWp9mOpc+ZDFmWV6MiSLKcJk8JgTjb613obmFT1rvRR0AABsAAAFCeqTXMVMfjKXtLdt7uJUVYw0sXGuRDKuRTxSAsymQzrFGvpFLeZeJ0vwJqNmppRQ5lafSqnHU4z8En+pzdfFuW8rONwOq/GFL3Kvwr6javSyjNWlSnNcJ04SX5nLdWLkA0setHV2pVcDnklZSs4u3C8ZrULoypo/Cz6yhgnTnbLnScpZXtScpOyM3qw6sGuoj0vpJWVOoktiUYJLusxfxhS9yr5R+py+UMgHSz6YQ9mnJ/xNJGfitPTq6naMfdj+r3mVkFSsBowrlqniOZjxqWJYYgg24VkyVVEZFOuWIVyo0lUJaDzSjFb5RX5lCFU19B4fM+tt2VdQfvN7ZrluXG7LPY3AADYAAAApYnRqldxeRvgrp+BdADn6+iK3suk++Uo/8AFlKroLFvfQX/AJJ/YdaBnxHD1OiWKe2VH+ZP7Bn4MxHGj/Mn9h3YDxg4ePQ2vxo/zJ/YPXQ6vxo/HP7DtQLg4r8H1uNH45faL+D63Gl8cvtO0AYOL/B9bjS+OX2h+D63Gl8c/sO0AYOM/B9bjS+Of2Cfg+txo/HP7DtAGDjF0Pre9S+Kb/4ivobW96l8U/tOyAYOKfQur79L4p/aJ+Cq3v0fOf2nbAMg42HQ6svbpec/oWIdFaq21KS7lN/odUBMgxcL0aitdSTqfu2ywf8AEtsvO3I2Iwts7rbrDgNAAAAAAAAAAAAAAAAAAAAAAAAAAAAAAAAAAAAAAAAAAAAAAAP/2Q=="/>
          <p:cNvSpPr>
            <a:spLocks noChangeAspect="1" noChangeArrowheads="1"/>
          </p:cNvSpPr>
          <p:nvPr/>
        </p:nvSpPr>
        <p:spPr bwMode="auto">
          <a:xfrm>
            <a:off x="0" y="-1104900"/>
            <a:ext cx="1981200" cy="2314575"/>
          </a:xfrm>
          <a:prstGeom prst="rect">
            <a:avLst/>
          </a:prstGeom>
          <a:noFill/>
        </p:spPr>
        <p:txBody>
          <a:bodyPr vert="horz" wrap="square" lIns="91440" tIns="45720" rIns="91440" bIns="45720" numCol="1" anchor="t" anchorCtr="0" compatLnSpc="1">
            <a:prstTxWarp prst="textNoShape">
              <a:avLst/>
            </a:prstTxWarp>
          </a:bodyPr>
          <a:lstStyle/>
          <a:p>
            <a:endParaRPr lang="sv-SE"/>
          </a:p>
        </p:txBody>
      </p:sp>
      <p:sp>
        <p:nvSpPr>
          <p:cNvPr id="13" name="textruta 12"/>
          <p:cNvSpPr txBox="1"/>
          <p:nvPr/>
        </p:nvSpPr>
        <p:spPr>
          <a:xfrm>
            <a:off x="899592" y="6381328"/>
            <a:ext cx="3868367" cy="369332"/>
          </a:xfrm>
          <a:prstGeom prst="rect">
            <a:avLst/>
          </a:prstGeom>
          <a:noFill/>
        </p:spPr>
        <p:txBody>
          <a:bodyPr wrap="none" rtlCol="0">
            <a:spAutoFit/>
          </a:bodyPr>
          <a:lstStyle/>
          <a:p>
            <a:r>
              <a:rPr lang="sv-SE" dirty="0" err="1" smtClean="0">
                <a:solidFill>
                  <a:schemeClr val="bg1"/>
                </a:solidFill>
              </a:rPr>
              <a:t>Bosse.andersson@svenskenergi.se</a:t>
            </a:r>
            <a:endParaRPr lang="sv-SE" dirty="0">
              <a:solidFill>
                <a:schemeClr val="bg1"/>
              </a:solidFill>
            </a:endParaRPr>
          </a:p>
        </p:txBody>
      </p:sp>
      <p:sp>
        <p:nvSpPr>
          <p:cNvPr id="15" name="Rubrik 1"/>
          <p:cNvSpPr txBox="1">
            <a:spLocks/>
          </p:cNvSpPr>
          <p:nvPr/>
        </p:nvSpPr>
        <p:spPr bwMode="auto">
          <a:xfrm>
            <a:off x="395536" y="494116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3600" b="0" i="0" u="none" strike="noStrike" kern="1200" cap="none" spc="0" normalizeH="0" baseline="0" noProof="0" dirty="0" smtClean="0">
                <a:ln>
                  <a:noFill/>
                </a:ln>
                <a:solidFill>
                  <a:srgbClr val="0062A5"/>
                </a:solidFill>
                <a:effectLst/>
                <a:uLnTx/>
                <a:uFillTx/>
                <a:latin typeface="Verdana" pitchFamily="34" charset="0"/>
                <a:ea typeface="Verdana" pitchFamily="34" charset="0"/>
                <a:cs typeface="Verdana" pitchFamily="34" charset="0"/>
              </a:rPr>
              <a:t>…….vart är vi på väg?</a:t>
            </a:r>
            <a:endParaRPr kumimoji="0" lang="sv-SE" sz="3600" b="0" i="0" u="none" strike="noStrike" kern="1200" cap="none" spc="0" normalizeH="0" baseline="0" noProof="0" dirty="0">
              <a:ln>
                <a:noFill/>
              </a:ln>
              <a:solidFill>
                <a:srgbClr val="0062A5"/>
              </a:solidFill>
              <a:effectLst/>
              <a:uLnTx/>
              <a:uFillTx/>
              <a:latin typeface="Verdana" pitchFamily="34" charset="0"/>
              <a:ea typeface="Verdana" pitchFamily="34" charset="0"/>
              <a:cs typeface="Verdana" pitchFamily="34" charset="0"/>
            </a:endParaRPr>
          </a:p>
        </p:txBody>
      </p:sp>
      <p:pic>
        <p:nvPicPr>
          <p:cNvPr id="17410" name="Picture 2" descr="https://mab.vattenfall.com/MAB_vattenfall/Files/simg.aspx?fl=/img/presentation/big9ee8fdd8-27bb-42c0-85e7-dc3b15a3a965.jpg&amp;gd=e9ac783d-fb90-4e65-937b-377f55fdd10a"/>
          <p:cNvPicPr>
            <a:picLocks noChangeAspect="1" noChangeArrowheads="1"/>
          </p:cNvPicPr>
          <p:nvPr/>
        </p:nvPicPr>
        <p:blipFill>
          <a:blip r:embed="rId2" cstate="print"/>
          <a:srcRect/>
          <a:stretch>
            <a:fillRect/>
          </a:stretch>
        </p:blipFill>
        <p:spPr bwMode="auto">
          <a:xfrm>
            <a:off x="1763688" y="1268760"/>
            <a:ext cx="5334000" cy="3771900"/>
          </a:xfrm>
          <a:prstGeom prst="rect">
            <a:avLst/>
          </a:prstGeom>
          <a:noFill/>
        </p:spPr>
      </p:pic>
      <p:pic>
        <p:nvPicPr>
          <p:cNvPr id="17" name="Picture 8" descr="http://www.svenskenergi.se/upload/Om%20el/Bilder/vattenkraft-miljor.jpg"/>
          <p:cNvPicPr>
            <a:picLocks noChangeAspect="1" noChangeArrowheads="1"/>
          </p:cNvPicPr>
          <p:nvPr/>
        </p:nvPicPr>
        <p:blipFill rotWithShape="1">
          <a:blip r:embed="rId3" cstate="print"/>
          <a:srcRect r="26480"/>
          <a:stretch/>
        </p:blipFill>
        <p:spPr bwMode="auto">
          <a:xfrm>
            <a:off x="6300192" y="2708920"/>
            <a:ext cx="2524983" cy="1440160"/>
          </a:xfrm>
          <a:prstGeom prst="rect">
            <a:avLst/>
          </a:prstGeom>
          <a:noFill/>
        </p:spPr>
      </p:pic>
      <p:pic>
        <p:nvPicPr>
          <p:cNvPr id="18" name="Picture 4" descr="Bild - Vindkraft"/>
          <p:cNvPicPr>
            <a:picLocks noChangeAspect="1" noChangeArrowheads="1"/>
          </p:cNvPicPr>
          <p:nvPr/>
        </p:nvPicPr>
        <p:blipFill rotWithShape="1">
          <a:blip r:embed="rId4" cstate="print"/>
          <a:srcRect l="7447" r="8319"/>
          <a:stretch/>
        </p:blipFill>
        <p:spPr bwMode="auto">
          <a:xfrm>
            <a:off x="323528" y="2708920"/>
            <a:ext cx="2399044" cy="136815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spect="1" noChangeArrowheads="1"/>
          </p:cNvSpPr>
          <p:nvPr>
            <p:ph type="title"/>
          </p:nvPr>
        </p:nvSpPr>
        <p:spPr/>
        <p:txBody>
          <a:bodyPr/>
          <a:lstStyle/>
          <a:p>
            <a:pPr eaLnBrk="1" hangingPunct="1"/>
            <a:r>
              <a:rPr lang="sv-SE" dirty="0" smtClean="0"/>
              <a:t>Kärnkraft i Sverige i framtiden</a:t>
            </a:r>
            <a:endParaRPr lang="en-GB" dirty="0" smtClean="0"/>
          </a:p>
        </p:txBody>
      </p:sp>
      <p:sp>
        <p:nvSpPr>
          <p:cNvPr id="16391" name="Rectangle 32"/>
          <p:cNvSpPr>
            <a:spLocks noChangeArrowheads="1"/>
          </p:cNvSpPr>
          <p:nvPr/>
        </p:nvSpPr>
        <p:spPr bwMode="auto">
          <a:xfrm>
            <a:off x="1115616" y="3573016"/>
            <a:ext cx="6416675" cy="2485671"/>
          </a:xfrm>
          <a:prstGeom prst="rect">
            <a:avLst/>
          </a:prstGeom>
          <a:noFill/>
          <a:ln w="9525">
            <a:noFill/>
            <a:miter lim="800000"/>
            <a:headEnd/>
            <a:tailEnd/>
          </a:ln>
        </p:spPr>
        <p:txBody>
          <a:bodyPr lIns="36000" tIns="36000" rIns="36000" bIns="36000">
            <a:spAutoFit/>
          </a:bodyPr>
          <a:lstStyle/>
          <a:p>
            <a:pPr marL="269875" indent="-269875" eaLnBrk="0" hangingPunct="0">
              <a:spcBef>
                <a:spcPct val="20000"/>
              </a:spcBef>
              <a:buClr>
                <a:srgbClr val="0062A5"/>
              </a:buClr>
              <a:buFontTx/>
              <a:buChar char="•"/>
            </a:pPr>
            <a:r>
              <a:rPr lang="sv-SE" sz="1600" dirty="0" smtClean="0">
                <a:ea typeface="ＭＳ Ｐゴシック" pitchFamily="-108" charset="-128"/>
              </a:rPr>
              <a:t>Driva de äldsta kärnkraftverken i minst 50 år och de yngre 60 år  eller mer </a:t>
            </a:r>
          </a:p>
          <a:p>
            <a:pPr marL="269875" indent="-269875" algn="l" eaLnBrk="0" hangingPunct="0">
              <a:spcBef>
                <a:spcPct val="20000"/>
              </a:spcBef>
              <a:buClr>
                <a:srgbClr val="0062A5"/>
              </a:buClr>
              <a:buFontTx/>
              <a:buChar char="•"/>
            </a:pPr>
            <a:r>
              <a:rPr lang="sv-SE" sz="1600" dirty="0" smtClean="0">
                <a:ea typeface="ＭＳ Ｐゴシック" pitchFamily="-108" charset="-128"/>
              </a:rPr>
              <a:t>Kärnkraft </a:t>
            </a:r>
            <a:r>
              <a:rPr lang="sv-SE" sz="1600" dirty="0">
                <a:ea typeface="ＭＳ Ｐゴシック" pitchFamily="-108" charset="-128"/>
              </a:rPr>
              <a:t>bedöms fortsatt vara en viktig del av Europas framtida energisystem </a:t>
            </a:r>
          </a:p>
          <a:p>
            <a:pPr marL="269875" indent="-269875" algn="l" eaLnBrk="0" hangingPunct="0">
              <a:spcBef>
                <a:spcPct val="20000"/>
              </a:spcBef>
              <a:buClr>
                <a:srgbClr val="0062A5"/>
              </a:buClr>
              <a:buFontTx/>
              <a:buChar char="•"/>
            </a:pPr>
            <a:r>
              <a:rPr lang="sv-SE" sz="1600" dirty="0">
                <a:ea typeface="ＭＳ Ｐゴシック" pitchFamily="-108" charset="-128"/>
              </a:rPr>
              <a:t>Viktigt för Sveriges framtida handlingsfrihet att förberedelser för ersättning påbörjas (kärnkraftoperatörer, myndigheter, utbildningsväsende) men beslut kan dröja</a:t>
            </a:r>
          </a:p>
          <a:p>
            <a:pPr marL="269875" indent="-269875" algn="l" eaLnBrk="0" hangingPunct="0">
              <a:spcBef>
                <a:spcPct val="20000"/>
              </a:spcBef>
              <a:buClr>
                <a:srgbClr val="0062A5"/>
              </a:buClr>
              <a:buFontTx/>
              <a:buChar char="•"/>
            </a:pPr>
            <a:r>
              <a:rPr lang="sv-SE" sz="1600" dirty="0">
                <a:ea typeface="ＭＳ Ｐゴシック" pitchFamily="-108" charset="-128"/>
              </a:rPr>
              <a:t>Vattenfall beräknar att det tar 14-15 år från start av</a:t>
            </a:r>
            <a:br>
              <a:rPr lang="sv-SE" sz="1600" dirty="0">
                <a:ea typeface="ＭＳ Ｐゴシック" pitchFamily="-108" charset="-128"/>
              </a:rPr>
            </a:br>
            <a:r>
              <a:rPr lang="sv-SE" sz="1600" dirty="0">
                <a:ea typeface="ＭＳ Ｐゴシック" pitchFamily="-108" charset="-128"/>
              </a:rPr>
              <a:t>förberedelserna till dess ersättningsverk är i drift</a:t>
            </a:r>
          </a:p>
          <a:p>
            <a:pPr marL="269875" indent="-269875" algn="l" eaLnBrk="0" hangingPunct="0">
              <a:spcBef>
                <a:spcPct val="20000"/>
              </a:spcBef>
              <a:buClr>
                <a:srgbClr val="0062A5"/>
              </a:buClr>
              <a:buFontTx/>
              <a:buChar char="•"/>
            </a:pPr>
            <a:r>
              <a:rPr lang="sv-SE" sz="1600" dirty="0">
                <a:ea typeface="ＭＳ Ｐゴシック" pitchFamily="-108" charset="-128"/>
              </a:rPr>
              <a:t>Stabila förutsättningar och effektiv tillståndsprocess är viktigt</a:t>
            </a:r>
          </a:p>
        </p:txBody>
      </p:sp>
      <p:graphicFrame>
        <p:nvGraphicFramePr>
          <p:cNvPr id="533514" name="Group 10"/>
          <p:cNvGraphicFramePr>
            <a:graphicFrameLocks noGrp="1"/>
          </p:cNvGraphicFramePr>
          <p:nvPr/>
        </p:nvGraphicFramePr>
        <p:xfrm>
          <a:off x="7793806" y="3645024"/>
          <a:ext cx="866775" cy="975360"/>
        </p:xfrm>
        <a:graphic>
          <a:graphicData uri="http://schemas.openxmlformats.org/drawingml/2006/table">
            <a:tbl>
              <a:tblPr/>
              <a:tblGrid>
                <a:gridCol w="382587"/>
                <a:gridCol w="484188"/>
              </a:tblGrid>
              <a:tr h="18097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sv-SE" sz="1000" b="0" i="0" u="none" strike="noStrike" cap="none" normalizeH="0" baseline="0" dirty="0" smtClean="0">
                          <a:ln>
                            <a:noFill/>
                          </a:ln>
                          <a:solidFill>
                            <a:schemeClr val="tx1"/>
                          </a:solidFill>
                          <a:effectLst/>
                          <a:latin typeface="Arial" charset="0"/>
                        </a:rPr>
                        <a:t>R1</a:t>
                      </a:r>
                    </a:p>
                  </a:txBody>
                  <a:tcP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sv-SE" sz="1000" b="0" i="0" u="none" strike="noStrike" cap="none" normalizeH="0" baseline="0" dirty="0" smtClean="0">
                          <a:ln>
                            <a:noFill/>
                          </a:ln>
                          <a:solidFill>
                            <a:schemeClr val="tx1"/>
                          </a:solidFill>
                          <a:effectLst/>
                          <a:latin typeface="Arial" charset="0"/>
                        </a:rPr>
                        <a:t>37 </a:t>
                      </a:r>
                      <a:r>
                        <a:rPr kumimoji="0" lang="sv-SE" sz="1000" b="0" i="0" u="none" strike="noStrike" cap="none" normalizeH="0" baseline="0" dirty="0" smtClean="0">
                          <a:ln>
                            <a:noFill/>
                          </a:ln>
                          <a:solidFill>
                            <a:schemeClr val="tx1"/>
                          </a:solidFill>
                          <a:effectLst/>
                          <a:latin typeface="Arial" charset="0"/>
                        </a:rPr>
                        <a:t>år</a:t>
                      </a:r>
                    </a:p>
                  </a:txBody>
                  <a:tcP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sv-SE" sz="1000" b="0" i="0" u="none" strike="noStrike" cap="none" normalizeH="0" baseline="0" dirty="0" smtClean="0">
                          <a:ln>
                            <a:noFill/>
                          </a:ln>
                          <a:solidFill>
                            <a:schemeClr val="tx1"/>
                          </a:solidFill>
                          <a:effectLst/>
                          <a:latin typeface="Arial" charset="0"/>
                        </a:rPr>
                        <a:t>R2</a:t>
                      </a:r>
                    </a:p>
                  </a:txBody>
                  <a:tcP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sv-SE" sz="1000" b="0" i="0" u="none" strike="noStrike" cap="none" normalizeH="0" baseline="0" dirty="0" smtClean="0">
                          <a:ln>
                            <a:noFill/>
                          </a:ln>
                          <a:solidFill>
                            <a:schemeClr val="tx1"/>
                          </a:solidFill>
                          <a:effectLst/>
                          <a:latin typeface="Arial" charset="0"/>
                        </a:rPr>
                        <a:t>38 </a:t>
                      </a:r>
                      <a:r>
                        <a:rPr kumimoji="0" lang="sv-SE" sz="1000" b="0" i="0" u="none" strike="noStrike" cap="none" normalizeH="0" baseline="0" dirty="0" smtClean="0">
                          <a:ln>
                            <a:noFill/>
                          </a:ln>
                          <a:solidFill>
                            <a:schemeClr val="tx1"/>
                          </a:solidFill>
                          <a:effectLst/>
                          <a:latin typeface="Arial" charset="0"/>
                        </a:rPr>
                        <a:t>år</a:t>
                      </a:r>
                    </a:p>
                  </a:txBody>
                  <a:tcP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sv-SE" sz="1000" b="0" i="0" u="none" strike="noStrike" cap="none" normalizeH="0" baseline="0" dirty="0" smtClean="0">
                          <a:ln>
                            <a:noFill/>
                          </a:ln>
                          <a:solidFill>
                            <a:schemeClr val="tx1"/>
                          </a:solidFill>
                          <a:effectLst/>
                          <a:latin typeface="Arial" charset="0"/>
                        </a:rPr>
                        <a:t>R3</a:t>
                      </a:r>
                    </a:p>
                  </a:txBody>
                  <a:tcP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sv-SE" sz="1000" b="0" i="0" u="none" strike="noStrike" cap="none" normalizeH="0" baseline="0" dirty="0" smtClean="0">
                          <a:ln>
                            <a:noFill/>
                          </a:ln>
                          <a:solidFill>
                            <a:schemeClr val="tx1"/>
                          </a:solidFill>
                          <a:effectLst/>
                          <a:latin typeface="Arial" charset="0"/>
                        </a:rPr>
                        <a:t>32 </a:t>
                      </a:r>
                      <a:r>
                        <a:rPr kumimoji="0" lang="sv-SE" sz="1000" b="0" i="0" u="none" strike="noStrike" cap="none" normalizeH="0" baseline="0" dirty="0" smtClean="0">
                          <a:ln>
                            <a:noFill/>
                          </a:ln>
                          <a:solidFill>
                            <a:schemeClr val="tx1"/>
                          </a:solidFill>
                          <a:effectLst/>
                          <a:latin typeface="Arial" charset="0"/>
                        </a:rPr>
                        <a:t>år</a:t>
                      </a:r>
                    </a:p>
                  </a:txBody>
                  <a:tcP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chemeClr val="bg1"/>
                    </a:solidFill>
                  </a:tcPr>
                </a:tc>
              </a:tr>
              <a:tr h="18256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sv-SE" sz="1000" b="0" i="0" u="none" strike="noStrike" cap="none" normalizeH="0" baseline="0" dirty="0" smtClean="0">
                          <a:ln>
                            <a:noFill/>
                          </a:ln>
                          <a:solidFill>
                            <a:schemeClr val="tx1"/>
                          </a:solidFill>
                          <a:effectLst/>
                          <a:latin typeface="Arial" charset="0"/>
                        </a:rPr>
                        <a:t>R4</a:t>
                      </a:r>
                    </a:p>
                  </a:txBody>
                  <a:tcP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sv-SE" sz="1000" b="0" i="0" u="none" strike="noStrike" cap="none" normalizeH="0" baseline="0" dirty="0" smtClean="0">
                          <a:ln>
                            <a:noFill/>
                          </a:ln>
                          <a:solidFill>
                            <a:schemeClr val="tx1"/>
                          </a:solidFill>
                          <a:effectLst/>
                          <a:latin typeface="Arial" charset="0"/>
                        </a:rPr>
                        <a:t>29 </a:t>
                      </a:r>
                      <a:r>
                        <a:rPr kumimoji="0" lang="sv-SE" sz="1000" b="0" i="0" u="none" strike="noStrike" cap="none" normalizeH="0" baseline="0" dirty="0" smtClean="0">
                          <a:ln>
                            <a:noFill/>
                          </a:ln>
                          <a:solidFill>
                            <a:schemeClr val="tx1"/>
                          </a:solidFill>
                          <a:effectLst/>
                          <a:latin typeface="Arial" charset="0"/>
                        </a:rPr>
                        <a:t>år</a:t>
                      </a:r>
                    </a:p>
                  </a:txBody>
                  <a:tcP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533531" name="Group 27"/>
          <p:cNvGraphicFramePr>
            <a:graphicFrameLocks noGrp="1"/>
          </p:cNvGraphicFramePr>
          <p:nvPr/>
        </p:nvGraphicFramePr>
        <p:xfrm>
          <a:off x="7795393" y="4670549"/>
          <a:ext cx="869950" cy="731520"/>
        </p:xfrm>
        <a:graphic>
          <a:graphicData uri="http://schemas.openxmlformats.org/drawingml/2006/table">
            <a:tbl>
              <a:tblPr/>
              <a:tblGrid>
                <a:gridCol w="382588"/>
                <a:gridCol w="487362"/>
              </a:tblGrid>
              <a:tr h="18573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sv-SE" sz="1000" b="0" i="0" u="none" strike="noStrike" cap="none" normalizeH="0" baseline="0" dirty="0" smtClean="0">
                          <a:ln>
                            <a:noFill/>
                          </a:ln>
                          <a:solidFill>
                            <a:schemeClr val="tx1"/>
                          </a:solidFill>
                          <a:effectLst/>
                          <a:latin typeface="Arial" charset="0"/>
                        </a:rPr>
                        <a:t>F1</a:t>
                      </a:r>
                    </a:p>
                  </a:txBody>
                  <a:tcP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sv-SE" sz="1000" b="0" i="0" u="none" strike="noStrike" cap="none" normalizeH="0" baseline="0" dirty="0" smtClean="0">
                          <a:ln>
                            <a:noFill/>
                          </a:ln>
                          <a:solidFill>
                            <a:schemeClr val="tx1"/>
                          </a:solidFill>
                          <a:effectLst/>
                          <a:latin typeface="Arial" charset="0"/>
                        </a:rPr>
                        <a:t>33 </a:t>
                      </a:r>
                      <a:r>
                        <a:rPr kumimoji="0" lang="sv-SE" sz="1000" b="0" i="0" u="none" strike="noStrike" cap="none" normalizeH="0" baseline="0" dirty="0" smtClean="0">
                          <a:ln>
                            <a:noFill/>
                          </a:ln>
                          <a:solidFill>
                            <a:schemeClr val="tx1"/>
                          </a:solidFill>
                          <a:effectLst/>
                          <a:latin typeface="Arial" charset="0"/>
                        </a:rPr>
                        <a:t>år</a:t>
                      </a:r>
                    </a:p>
                  </a:txBody>
                  <a:tcP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sv-SE" sz="1000" b="0" i="0" u="none" strike="noStrike" cap="none" normalizeH="0" baseline="0" dirty="0" smtClean="0">
                          <a:ln>
                            <a:noFill/>
                          </a:ln>
                          <a:solidFill>
                            <a:schemeClr val="tx1"/>
                          </a:solidFill>
                          <a:effectLst/>
                          <a:latin typeface="Arial" charset="0"/>
                        </a:rPr>
                        <a:t>F2</a:t>
                      </a:r>
                    </a:p>
                  </a:txBody>
                  <a:tcP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sv-SE" sz="1000" b="0" i="0" u="none" strike="noStrike" cap="none" normalizeH="0" baseline="0" dirty="0" smtClean="0">
                          <a:ln>
                            <a:noFill/>
                          </a:ln>
                          <a:solidFill>
                            <a:schemeClr val="tx1"/>
                          </a:solidFill>
                          <a:effectLst/>
                          <a:latin typeface="Arial" charset="0"/>
                        </a:rPr>
                        <a:t>31 </a:t>
                      </a:r>
                      <a:r>
                        <a:rPr kumimoji="0" lang="sv-SE" sz="1000" b="0" i="0" u="none" strike="noStrike" cap="none" normalizeH="0" baseline="0" dirty="0" smtClean="0">
                          <a:ln>
                            <a:noFill/>
                          </a:ln>
                          <a:solidFill>
                            <a:schemeClr val="tx1"/>
                          </a:solidFill>
                          <a:effectLst/>
                          <a:latin typeface="Arial" charset="0"/>
                        </a:rPr>
                        <a:t>år</a:t>
                      </a:r>
                    </a:p>
                  </a:txBody>
                  <a:tcP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chemeClr val="bg1"/>
                    </a:solidFill>
                  </a:tcPr>
                </a:tc>
              </a:tr>
              <a:tr h="18573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sv-SE" sz="1000" b="0" i="0" u="none" strike="noStrike" cap="none" normalizeH="0" baseline="0" dirty="0" smtClean="0">
                          <a:ln>
                            <a:noFill/>
                          </a:ln>
                          <a:solidFill>
                            <a:schemeClr val="tx1"/>
                          </a:solidFill>
                          <a:effectLst/>
                          <a:latin typeface="Arial" charset="0"/>
                        </a:rPr>
                        <a:t>F3</a:t>
                      </a:r>
                    </a:p>
                  </a:txBody>
                  <a:tcP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sv-SE" sz="1000" b="0" i="0" u="none" strike="noStrike" cap="none" normalizeH="0" baseline="0" dirty="0" smtClean="0">
                          <a:ln>
                            <a:noFill/>
                          </a:ln>
                          <a:solidFill>
                            <a:schemeClr val="tx1"/>
                          </a:solidFill>
                          <a:effectLst/>
                          <a:latin typeface="Arial" charset="0"/>
                        </a:rPr>
                        <a:t>28 </a:t>
                      </a:r>
                      <a:r>
                        <a:rPr kumimoji="0" lang="sv-SE" sz="1000" b="0" i="0" u="none" strike="noStrike" cap="none" normalizeH="0" baseline="0" dirty="0" smtClean="0">
                          <a:ln>
                            <a:noFill/>
                          </a:ln>
                          <a:solidFill>
                            <a:schemeClr val="tx1"/>
                          </a:solidFill>
                          <a:effectLst/>
                          <a:latin typeface="Arial" charset="0"/>
                        </a:rPr>
                        <a:t>år</a:t>
                      </a:r>
                    </a:p>
                  </a:txBody>
                  <a:tcP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533545" name="Group 41"/>
          <p:cNvGraphicFramePr>
            <a:graphicFrameLocks noGrp="1"/>
          </p:cNvGraphicFramePr>
          <p:nvPr/>
        </p:nvGraphicFramePr>
        <p:xfrm>
          <a:off x="7796981" y="5435724"/>
          <a:ext cx="879475" cy="731520"/>
        </p:xfrm>
        <a:graphic>
          <a:graphicData uri="http://schemas.openxmlformats.org/drawingml/2006/table">
            <a:tbl>
              <a:tblPr/>
              <a:tblGrid>
                <a:gridCol w="384175"/>
                <a:gridCol w="495300"/>
              </a:tblGrid>
              <a:tr h="20955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sv-SE" sz="1000" b="0" i="0" u="none" strike="noStrike" cap="none" normalizeH="0" baseline="0" dirty="0" smtClean="0">
                          <a:ln>
                            <a:noFill/>
                          </a:ln>
                          <a:solidFill>
                            <a:schemeClr val="tx1"/>
                          </a:solidFill>
                          <a:effectLst/>
                          <a:latin typeface="Arial" charset="0"/>
                        </a:rPr>
                        <a:t>O1</a:t>
                      </a:r>
                    </a:p>
                  </a:txBody>
                  <a:tcP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sv-SE" sz="1000" b="0" i="0" u="none" strike="noStrike" cap="none" normalizeH="0" baseline="0" dirty="0" smtClean="0">
                          <a:ln>
                            <a:noFill/>
                          </a:ln>
                          <a:solidFill>
                            <a:schemeClr val="tx1"/>
                          </a:solidFill>
                          <a:effectLst/>
                          <a:latin typeface="Arial" charset="0"/>
                        </a:rPr>
                        <a:t>41år</a:t>
                      </a:r>
                      <a:endParaRPr kumimoji="0" lang="sv-SE" sz="1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chemeClr val="bg1"/>
                    </a:solidFill>
                  </a:tcPr>
                </a:tc>
              </a:tr>
              <a:tr h="19367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sv-SE" sz="1000" b="0" i="0" u="none" strike="noStrike" cap="none" normalizeH="0" baseline="0" dirty="0" smtClean="0">
                          <a:ln>
                            <a:noFill/>
                          </a:ln>
                          <a:solidFill>
                            <a:schemeClr val="tx1"/>
                          </a:solidFill>
                          <a:effectLst/>
                          <a:latin typeface="Arial" charset="0"/>
                        </a:rPr>
                        <a:t>O2</a:t>
                      </a:r>
                    </a:p>
                  </a:txBody>
                  <a:tcP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sv-SE" sz="1000" b="0" i="0" u="none" strike="noStrike" cap="none" normalizeH="0" baseline="0" dirty="0" smtClean="0">
                          <a:ln>
                            <a:noFill/>
                          </a:ln>
                          <a:solidFill>
                            <a:schemeClr val="tx1"/>
                          </a:solidFill>
                          <a:effectLst/>
                          <a:latin typeface="Arial" charset="0"/>
                        </a:rPr>
                        <a:t>39 </a:t>
                      </a:r>
                      <a:r>
                        <a:rPr kumimoji="0" lang="sv-SE" sz="1000" b="0" i="0" u="none" strike="noStrike" cap="none" normalizeH="0" baseline="0" dirty="0" smtClean="0">
                          <a:ln>
                            <a:noFill/>
                          </a:ln>
                          <a:solidFill>
                            <a:schemeClr val="tx1"/>
                          </a:solidFill>
                          <a:effectLst/>
                          <a:latin typeface="Arial" charset="0"/>
                        </a:rPr>
                        <a:t>år</a:t>
                      </a:r>
                    </a:p>
                  </a:txBody>
                  <a:tcP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chemeClr val="bg1"/>
                    </a:solidFill>
                  </a:tcPr>
                </a:tc>
              </a:tr>
              <a:tr h="19843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sv-SE" sz="1000" b="0" i="0" u="none" strike="noStrike" cap="none" normalizeH="0" baseline="0" dirty="0" smtClean="0">
                          <a:ln>
                            <a:noFill/>
                          </a:ln>
                          <a:solidFill>
                            <a:schemeClr val="tx1"/>
                          </a:solidFill>
                          <a:effectLst/>
                          <a:latin typeface="Arial" charset="0"/>
                        </a:rPr>
                        <a:t>O3</a:t>
                      </a:r>
                    </a:p>
                  </a:txBody>
                  <a:tcP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sv-SE" sz="1000" b="0" i="0" u="none" strike="noStrike" cap="none" normalizeH="0" baseline="0" dirty="0" smtClean="0">
                          <a:ln>
                            <a:noFill/>
                          </a:ln>
                          <a:solidFill>
                            <a:schemeClr val="tx1"/>
                          </a:solidFill>
                          <a:effectLst/>
                          <a:latin typeface="Arial" charset="0"/>
                        </a:rPr>
                        <a:t>28 </a:t>
                      </a:r>
                      <a:r>
                        <a:rPr kumimoji="0" lang="sv-SE" sz="1000" b="0" i="0" u="none" strike="noStrike" cap="none" normalizeH="0" baseline="0" dirty="0" smtClean="0">
                          <a:ln>
                            <a:noFill/>
                          </a:ln>
                          <a:solidFill>
                            <a:schemeClr val="tx1"/>
                          </a:solidFill>
                          <a:effectLst/>
                          <a:latin typeface="Arial" charset="0"/>
                        </a:rPr>
                        <a:t>år</a:t>
                      </a:r>
                    </a:p>
                  </a:txBody>
                  <a:tcPr horzOverflow="overflow">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lnTlToBr>
                      <a:noFill/>
                    </a:lnTlToBr>
                    <a:lnBlToTr>
                      <a:noFill/>
                    </a:lnBlToTr>
                    <a:solidFill>
                      <a:schemeClr val="bg1"/>
                    </a:solidFill>
                  </a:tcPr>
                </a:tc>
              </a:tr>
            </a:tbl>
          </a:graphicData>
        </a:graphic>
      </p:graphicFrame>
      <p:sp>
        <p:nvSpPr>
          <p:cNvPr id="16439" name="AutoShape 62"/>
          <p:cNvSpPr>
            <a:spLocks noChangeArrowheads="1"/>
          </p:cNvSpPr>
          <p:nvPr/>
        </p:nvSpPr>
        <p:spPr bwMode="auto">
          <a:xfrm>
            <a:off x="1257300" y="1460500"/>
            <a:ext cx="1927225" cy="1635125"/>
          </a:xfrm>
          <a:prstGeom prst="triangle">
            <a:avLst>
              <a:gd name="adj" fmla="val 50000"/>
            </a:avLst>
          </a:prstGeom>
          <a:solidFill>
            <a:schemeClr val="bg1"/>
          </a:solidFill>
          <a:ln w="38100">
            <a:solidFill>
              <a:schemeClr val="tx1"/>
            </a:solidFill>
            <a:miter lim="800000"/>
            <a:headEnd/>
            <a:tailEnd/>
          </a:ln>
        </p:spPr>
        <p:txBody>
          <a:bodyPr wrap="none" anchor="ctr"/>
          <a:lstStyle/>
          <a:p>
            <a:endParaRPr lang="sv-SE" dirty="0"/>
          </a:p>
        </p:txBody>
      </p:sp>
      <p:sp>
        <p:nvSpPr>
          <p:cNvPr id="16440" name="Oval 63"/>
          <p:cNvSpPr>
            <a:spLocks noChangeArrowheads="1"/>
          </p:cNvSpPr>
          <p:nvPr/>
        </p:nvSpPr>
        <p:spPr bwMode="auto">
          <a:xfrm>
            <a:off x="3086100" y="3003550"/>
            <a:ext cx="149225" cy="141288"/>
          </a:xfrm>
          <a:prstGeom prst="ellipse">
            <a:avLst/>
          </a:prstGeom>
          <a:solidFill>
            <a:schemeClr val="tx1"/>
          </a:solidFill>
          <a:ln w="9525">
            <a:noFill/>
            <a:round/>
            <a:headEnd/>
            <a:tailEnd/>
          </a:ln>
        </p:spPr>
        <p:txBody>
          <a:bodyPr lIns="0" tIns="0" rIns="0" bIns="0" anchor="ctr">
            <a:spAutoFit/>
          </a:bodyPr>
          <a:lstStyle/>
          <a:p>
            <a:endParaRPr lang="sv-SE" dirty="0"/>
          </a:p>
        </p:txBody>
      </p:sp>
      <p:sp>
        <p:nvSpPr>
          <p:cNvPr id="16441" name="Oval 64"/>
          <p:cNvSpPr>
            <a:spLocks noChangeArrowheads="1"/>
          </p:cNvSpPr>
          <p:nvPr/>
        </p:nvSpPr>
        <p:spPr bwMode="auto">
          <a:xfrm>
            <a:off x="2138363" y="1385888"/>
            <a:ext cx="149225" cy="141287"/>
          </a:xfrm>
          <a:prstGeom prst="ellipse">
            <a:avLst/>
          </a:prstGeom>
          <a:solidFill>
            <a:schemeClr val="tx1"/>
          </a:solidFill>
          <a:ln w="9525">
            <a:noFill/>
            <a:round/>
            <a:headEnd/>
            <a:tailEnd/>
          </a:ln>
        </p:spPr>
        <p:txBody>
          <a:bodyPr lIns="0" tIns="0" rIns="0" bIns="0" anchor="ctr">
            <a:spAutoFit/>
          </a:bodyPr>
          <a:lstStyle/>
          <a:p>
            <a:endParaRPr lang="sv-SE" dirty="0"/>
          </a:p>
        </p:txBody>
      </p:sp>
      <p:sp>
        <p:nvSpPr>
          <p:cNvPr id="16442" name="Oval 65"/>
          <p:cNvSpPr>
            <a:spLocks noChangeArrowheads="1"/>
          </p:cNvSpPr>
          <p:nvPr/>
        </p:nvSpPr>
        <p:spPr bwMode="auto">
          <a:xfrm>
            <a:off x="1201738" y="3003550"/>
            <a:ext cx="149225" cy="141288"/>
          </a:xfrm>
          <a:prstGeom prst="ellipse">
            <a:avLst/>
          </a:prstGeom>
          <a:solidFill>
            <a:schemeClr val="tx1"/>
          </a:solidFill>
          <a:ln w="9525">
            <a:noFill/>
            <a:round/>
            <a:headEnd/>
            <a:tailEnd/>
          </a:ln>
        </p:spPr>
        <p:txBody>
          <a:bodyPr lIns="0" tIns="0" rIns="0" bIns="0" anchor="ctr">
            <a:spAutoFit/>
          </a:bodyPr>
          <a:lstStyle/>
          <a:p>
            <a:endParaRPr lang="sv-SE" dirty="0"/>
          </a:p>
        </p:txBody>
      </p:sp>
      <p:sp>
        <p:nvSpPr>
          <p:cNvPr id="16443" name="Text Box 66"/>
          <p:cNvSpPr txBox="1">
            <a:spLocks noChangeArrowheads="1"/>
          </p:cNvSpPr>
          <p:nvPr/>
        </p:nvSpPr>
        <p:spPr bwMode="auto">
          <a:xfrm>
            <a:off x="2505075" y="3206750"/>
            <a:ext cx="1706173" cy="307777"/>
          </a:xfrm>
          <a:prstGeom prst="rect">
            <a:avLst/>
          </a:prstGeom>
          <a:noFill/>
          <a:ln w="9525" algn="ctr">
            <a:noFill/>
            <a:miter lim="800000"/>
            <a:headEnd/>
            <a:tailEnd/>
          </a:ln>
        </p:spPr>
        <p:txBody>
          <a:bodyPr wrap="none">
            <a:spAutoFit/>
          </a:bodyPr>
          <a:lstStyle/>
          <a:p>
            <a:r>
              <a:rPr lang="sv-SE" sz="1400" b="1" dirty="0" smtClean="0">
                <a:solidFill>
                  <a:srgbClr val="0062A5"/>
                </a:solidFill>
              </a:rPr>
              <a:t>Miljömässigt hållbar</a:t>
            </a:r>
            <a:endParaRPr lang="sv-SE" sz="1400" dirty="0"/>
          </a:p>
        </p:txBody>
      </p:sp>
      <p:sp>
        <p:nvSpPr>
          <p:cNvPr id="16444" name="Text Box 67"/>
          <p:cNvSpPr txBox="1">
            <a:spLocks noChangeArrowheads="1"/>
          </p:cNvSpPr>
          <p:nvPr/>
        </p:nvSpPr>
        <p:spPr bwMode="auto">
          <a:xfrm>
            <a:off x="1187624" y="908720"/>
            <a:ext cx="2027414" cy="523220"/>
          </a:xfrm>
          <a:prstGeom prst="rect">
            <a:avLst/>
          </a:prstGeom>
          <a:noFill/>
          <a:ln w="9525" algn="ctr">
            <a:noFill/>
            <a:miter lim="800000"/>
            <a:headEnd/>
            <a:tailEnd/>
          </a:ln>
        </p:spPr>
        <p:txBody>
          <a:bodyPr wrap="none">
            <a:spAutoFit/>
          </a:bodyPr>
          <a:lstStyle/>
          <a:p>
            <a:r>
              <a:rPr lang="sv-SE" sz="1400" b="1" dirty="0" smtClean="0">
                <a:solidFill>
                  <a:srgbClr val="0062A5"/>
                </a:solidFill>
              </a:rPr>
              <a:t>Fungerande konkurrens, </a:t>
            </a:r>
            <a:br>
              <a:rPr lang="sv-SE" sz="1400" b="1" dirty="0" smtClean="0">
                <a:solidFill>
                  <a:srgbClr val="0062A5"/>
                </a:solidFill>
              </a:rPr>
            </a:br>
            <a:r>
              <a:rPr lang="sv-SE" sz="1400" b="1" dirty="0" smtClean="0">
                <a:solidFill>
                  <a:srgbClr val="0062A5"/>
                </a:solidFill>
              </a:rPr>
              <a:t>rimliga priser</a:t>
            </a:r>
            <a:endParaRPr lang="sv-SE" sz="1400" dirty="0"/>
          </a:p>
        </p:txBody>
      </p:sp>
      <p:sp>
        <p:nvSpPr>
          <p:cNvPr id="16445" name="Text Box 68"/>
          <p:cNvSpPr txBox="1">
            <a:spLocks noChangeArrowheads="1"/>
          </p:cNvSpPr>
          <p:nvPr/>
        </p:nvSpPr>
        <p:spPr bwMode="auto">
          <a:xfrm>
            <a:off x="60206" y="3121804"/>
            <a:ext cx="1559466" cy="523220"/>
          </a:xfrm>
          <a:prstGeom prst="rect">
            <a:avLst/>
          </a:prstGeom>
          <a:noFill/>
          <a:ln w="9525" algn="ctr">
            <a:noFill/>
            <a:miter lim="800000"/>
            <a:headEnd/>
            <a:tailEnd/>
          </a:ln>
        </p:spPr>
        <p:txBody>
          <a:bodyPr wrap="none">
            <a:spAutoFit/>
          </a:bodyPr>
          <a:lstStyle/>
          <a:p>
            <a:r>
              <a:rPr lang="sv-SE" sz="1400" b="1" dirty="0" smtClean="0">
                <a:solidFill>
                  <a:srgbClr val="0062A5"/>
                </a:solidFill>
              </a:rPr>
              <a:t>Stabil och säker</a:t>
            </a:r>
          </a:p>
          <a:p>
            <a:r>
              <a:rPr lang="sv-SE" sz="1400" b="1" dirty="0" smtClean="0">
                <a:solidFill>
                  <a:srgbClr val="0062A5"/>
                </a:solidFill>
              </a:rPr>
              <a:t> energiförsörjning</a:t>
            </a:r>
            <a:endParaRPr lang="sv-SE" sz="1400" dirty="0"/>
          </a:p>
        </p:txBody>
      </p:sp>
      <p:pic>
        <p:nvPicPr>
          <p:cNvPr id="16446" name="Picture 69" descr="eu-eun"/>
          <p:cNvPicPr>
            <a:picLocks noGrp="1" noChangeAspect="1" noChangeArrowheads="1"/>
          </p:cNvPicPr>
          <p:nvPr>
            <p:ph idx="1"/>
          </p:nvPr>
        </p:nvPicPr>
        <p:blipFill>
          <a:blip r:embed="rId3" cstate="print"/>
          <a:srcRect/>
          <a:stretch>
            <a:fillRect/>
          </a:stretch>
        </p:blipFill>
        <p:spPr>
          <a:xfrm>
            <a:off x="1727200" y="2366963"/>
            <a:ext cx="969963" cy="646112"/>
          </a:xfrm>
          <a:noFill/>
        </p:spPr>
      </p:pic>
      <p:grpSp>
        <p:nvGrpSpPr>
          <p:cNvPr id="2" name="Grupp 21"/>
          <p:cNvGrpSpPr/>
          <p:nvPr/>
        </p:nvGrpSpPr>
        <p:grpSpPr>
          <a:xfrm>
            <a:off x="4516438" y="908720"/>
            <a:ext cx="4189412" cy="2647950"/>
            <a:chOff x="4516438" y="812800"/>
            <a:chExt cx="4189412" cy="2647950"/>
          </a:xfrm>
        </p:grpSpPr>
        <p:pic>
          <p:nvPicPr>
            <p:cNvPr id="16447" name="Picture 72"/>
            <p:cNvPicPr>
              <a:picLocks noChangeAspect="1" noChangeArrowheads="1"/>
            </p:cNvPicPr>
            <p:nvPr/>
          </p:nvPicPr>
          <p:blipFill>
            <a:blip r:embed="rId4" cstate="print"/>
            <a:srcRect/>
            <a:stretch>
              <a:fillRect/>
            </a:stretch>
          </p:blipFill>
          <p:spPr bwMode="auto">
            <a:xfrm>
              <a:off x="4516438" y="812800"/>
              <a:ext cx="4189412" cy="2647950"/>
            </a:xfrm>
            <a:prstGeom prst="rect">
              <a:avLst/>
            </a:prstGeom>
            <a:noFill/>
            <a:ln w="9525">
              <a:noFill/>
              <a:miter lim="800000"/>
              <a:headEnd/>
              <a:tailEnd/>
            </a:ln>
          </p:spPr>
        </p:pic>
        <p:sp>
          <p:nvSpPr>
            <p:cNvPr id="16448" name="Text Box 73"/>
            <p:cNvSpPr txBox="1">
              <a:spLocks noChangeArrowheads="1"/>
            </p:cNvSpPr>
            <p:nvPr/>
          </p:nvSpPr>
          <p:spPr bwMode="auto">
            <a:xfrm>
              <a:off x="5270500" y="2257425"/>
              <a:ext cx="1029692" cy="503590"/>
            </a:xfrm>
            <a:prstGeom prst="rect">
              <a:avLst/>
            </a:prstGeom>
            <a:solidFill>
              <a:schemeClr val="bg1"/>
            </a:solidFill>
            <a:ln w="9525" algn="ctr">
              <a:solidFill>
                <a:schemeClr val="tx1"/>
              </a:solidFill>
              <a:miter lim="800000"/>
              <a:headEnd/>
              <a:tailEnd/>
            </a:ln>
          </p:spPr>
          <p:txBody>
            <a:bodyPr wrap="square" lIns="36000" tIns="36000" rIns="36000" bIns="36000">
              <a:spAutoFit/>
            </a:bodyPr>
            <a:lstStyle/>
            <a:p>
              <a:pPr algn="l"/>
              <a:r>
                <a:rPr lang="sv-SE" sz="1400" dirty="0"/>
                <a:t>Producerad</a:t>
              </a:r>
              <a:br>
                <a:rPr lang="sv-SE" sz="1400" dirty="0"/>
              </a:br>
              <a:r>
                <a:rPr lang="sv-SE" sz="1400" dirty="0"/>
                <a:t>el-energi</a:t>
              </a:r>
            </a:p>
          </p:txBody>
        </p:sp>
        <p:sp>
          <p:nvSpPr>
            <p:cNvPr id="16449" name="Text Box 74"/>
            <p:cNvSpPr txBox="1">
              <a:spLocks noChangeArrowheads="1"/>
            </p:cNvSpPr>
            <p:nvPr/>
          </p:nvSpPr>
          <p:spPr bwMode="auto">
            <a:xfrm>
              <a:off x="6491288" y="2060847"/>
              <a:ext cx="817016" cy="900000"/>
            </a:xfrm>
            <a:prstGeom prst="rect">
              <a:avLst/>
            </a:prstGeom>
            <a:solidFill>
              <a:schemeClr val="bg1"/>
            </a:solidFill>
            <a:ln w="9525" algn="ctr">
              <a:solidFill>
                <a:schemeClr val="tx1"/>
              </a:solidFill>
              <a:miter lim="800000"/>
              <a:headEnd/>
              <a:tailEnd/>
            </a:ln>
          </p:spPr>
          <p:txBody>
            <a:bodyPr wrap="square" lIns="36000" tIns="36000" rIns="36000" bIns="36000">
              <a:spAutoFit/>
            </a:bodyPr>
            <a:lstStyle/>
            <a:p>
              <a:pPr algn="l"/>
              <a:r>
                <a:rPr lang="sv-SE" sz="1200" dirty="0"/>
                <a:t>Kvar att producera</a:t>
              </a:r>
              <a:br>
                <a:rPr lang="sv-SE" sz="1200" dirty="0"/>
              </a:br>
              <a:r>
                <a:rPr lang="sv-SE" sz="1200" dirty="0"/>
                <a:t>40 års</a:t>
              </a:r>
              <a:br>
                <a:rPr lang="sv-SE" sz="1200" dirty="0"/>
              </a:br>
              <a:r>
                <a:rPr lang="sv-SE" sz="1200" dirty="0" smtClean="0"/>
                <a:t>livslängd</a:t>
              </a:r>
              <a:endParaRPr lang="sv-SE" sz="1200" dirty="0"/>
            </a:p>
          </p:txBody>
        </p:sp>
        <p:sp>
          <p:nvSpPr>
            <p:cNvPr id="16450" name="Text Box 75"/>
            <p:cNvSpPr txBox="1">
              <a:spLocks noChangeArrowheads="1"/>
            </p:cNvSpPr>
            <p:nvPr/>
          </p:nvSpPr>
          <p:spPr bwMode="auto">
            <a:xfrm>
              <a:off x="7537450" y="2003424"/>
              <a:ext cx="778966" cy="811367"/>
            </a:xfrm>
            <a:prstGeom prst="rect">
              <a:avLst/>
            </a:prstGeom>
            <a:solidFill>
              <a:schemeClr val="bg1"/>
            </a:solidFill>
            <a:ln w="9525" algn="ctr">
              <a:solidFill>
                <a:schemeClr val="tx1"/>
              </a:solidFill>
              <a:miter lim="800000"/>
              <a:headEnd/>
              <a:tailEnd/>
            </a:ln>
          </p:spPr>
          <p:txBody>
            <a:bodyPr wrap="square" lIns="36000" tIns="36000" rIns="36000" bIns="36000">
              <a:spAutoFit/>
            </a:bodyPr>
            <a:lstStyle/>
            <a:p>
              <a:pPr algn="l"/>
              <a:r>
                <a:rPr lang="sv-SE" sz="1200" dirty="0"/>
                <a:t>Kvar att producera</a:t>
              </a:r>
              <a:br>
                <a:rPr lang="sv-SE" sz="1200" dirty="0"/>
              </a:br>
              <a:r>
                <a:rPr lang="sv-SE" sz="1200" dirty="0"/>
                <a:t>60 års</a:t>
              </a:r>
              <a:br>
                <a:rPr lang="sv-SE" sz="1200" dirty="0"/>
              </a:br>
              <a:r>
                <a:rPr lang="sv-SE" sz="1200" dirty="0" smtClean="0"/>
                <a:t>livslängd</a:t>
              </a:r>
              <a:endParaRPr lang="sv-SE" sz="1200" dirty="0"/>
            </a:p>
          </p:txBody>
        </p:sp>
        <p:sp>
          <p:nvSpPr>
            <p:cNvPr id="16451" name="Text Box 76"/>
            <p:cNvSpPr txBox="1">
              <a:spLocks noChangeArrowheads="1"/>
            </p:cNvSpPr>
            <p:nvPr/>
          </p:nvSpPr>
          <p:spPr bwMode="auto">
            <a:xfrm>
              <a:off x="6865938" y="1228725"/>
              <a:ext cx="1406525" cy="288147"/>
            </a:xfrm>
            <a:prstGeom prst="rect">
              <a:avLst/>
            </a:prstGeom>
            <a:solidFill>
              <a:schemeClr val="bg1"/>
            </a:solidFill>
            <a:ln w="9525" algn="ctr">
              <a:solidFill>
                <a:schemeClr val="tx1"/>
              </a:solidFill>
              <a:miter lim="800000"/>
              <a:headEnd/>
              <a:tailEnd/>
            </a:ln>
          </p:spPr>
          <p:txBody>
            <a:bodyPr lIns="36000" tIns="36000" rIns="36000" bIns="36000">
              <a:spAutoFit/>
            </a:bodyPr>
            <a:lstStyle/>
            <a:p>
              <a:pPr algn="l"/>
              <a:r>
                <a:rPr lang="sv-SE" sz="1400" dirty="0"/>
                <a:t>Effekthöjningar</a:t>
              </a:r>
            </a:p>
          </p:txBody>
        </p:sp>
        <p:sp>
          <p:nvSpPr>
            <p:cNvPr id="16452" name="Text Box 77"/>
            <p:cNvSpPr txBox="1">
              <a:spLocks noChangeArrowheads="1"/>
            </p:cNvSpPr>
            <p:nvPr/>
          </p:nvSpPr>
          <p:spPr bwMode="auto">
            <a:xfrm>
              <a:off x="7905750" y="895350"/>
              <a:ext cx="682625" cy="288147"/>
            </a:xfrm>
            <a:prstGeom prst="rect">
              <a:avLst/>
            </a:prstGeom>
            <a:solidFill>
              <a:schemeClr val="bg1"/>
            </a:solidFill>
            <a:ln w="9525" algn="ctr">
              <a:solidFill>
                <a:schemeClr val="tx1"/>
              </a:solidFill>
              <a:miter lim="800000"/>
              <a:headEnd/>
              <a:tailEnd/>
            </a:ln>
          </p:spPr>
          <p:txBody>
            <a:bodyPr lIns="36000" tIns="36000" rIns="36000" bIns="36000">
              <a:spAutoFit/>
            </a:bodyPr>
            <a:lstStyle/>
            <a:p>
              <a:pPr algn="l"/>
              <a:r>
                <a:rPr lang="sv-SE" sz="1400" dirty="0"/>
                <a:t>TWh/år</a:t>
              </a:r>
            </a:p>
          </p:txBody>
        </p:sp>
      </p:grpSp>
      <p:sp>
        <p:nvSpPr>
          <p:cNvPr id="22" name="textruta 21"/>
          <p:cNvSpPr txBox="1"/>
          <p:nvPr/>
        </p:nvSpPr>
        <p:spPr>
          <a:xfrm>
            <a:off x="1043608" y="6361583"/>
            <a:ext cx="1516505" cy="307777"/>
          </a:xfrm>
          <a:prstGeom prst="rect">
            <a:avLst/>
          </a:prstGeom>
          <a:noFill/>
        </p:spPr>
        <p:txBody>
          <a:bodyPr wrap="none" rtlCol="0">
            <a:spAutoFit/>
          </a:bodyPr>
          <a:lstStyle/>
          <a:p>
            <a:r>
              <a:rPr lang="sv-SE" sz="1400" b="1" dirty="0" smtClean="0">
                <a:solidFill>
                  <a:schemeClr val="bg1"/>
                </a:solidFill>
              </a:rPr>
              <a:t>Källa: Vattenfall</a:t>
            </a:r>
            <a:endParaRPr lang="sv-SE" sz="1400"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92696"/>
            <a:ext cx="3456384" cy="3079880"/>
          </a:xfrm>
        </p:spPr>
        <p:txBody>
          <a:bodyPr anchor="t">
            <a:normAutofit fontScale="90000"/>
          </a:bodyPr>
          <a:lstStyle/>
          <a:p>
            <a:pPr algn="l"/>
            <a:r>
              <a:rPr lang="sv-SE" sz="2200" dirty="0" smtClean="0"/>
              <a:t>Vad händer ute i Europa?</a:t>
            </a:r>
            <a:br>
              <a:rPr lang="sv-SE" sz="2200" dirty="0" smtClean="0"/>
            </a:br>
            <a:r>
              <a:rPr lang="sv-SE" sz="2200" dirty="0" smtClean="0"/>
              <a:t/>
            </a:r>
            <a:br>
              <a:rPr lang="sv-SE" sz="2200" dirty="0" smtClean="0"/>
            </a:br>
            <a:r>
              <a:rPr lang="sv-SE" sz="2200" dirty="0" smtClean="0"/>
              <a:t>- Omställningsambitioner</a:t>
            </a:r>
            <a:br>
              <a:rPr lang="sv-SE" sz="2200" dirty="0" smtClean="0"/>
            </a:br>
            <a:r>
              <a:rPr lang="sv-SE" sz="2200" dirty="0" smtClean="0"/>
              <a:t>- Stödsystemen</a:t>
            </a:r>
            <a:br>
              <a:rPr lang="sv-SE" sz="2200" dirty="0" smtClean="0"/>
            </a:br>
            <a:r>
              <a:rPr lang="sv-SE" sz="2200" dirty="0" smtClean="0"/>
              <a:t>- Lönsamhetspåverkan</a:t>
            </a:r>
            <a:br>
              <a:rPr lang="sv-SE" sz="2200" dirty="0" smtClean="0"/>
            </a:br>
            <a:r>
              <a:rPr lang="sv-SE" sz="2200" dirty="0" smtClean="0"/>
              <a:t>- Kraftsystempåverkan</a:t>
            </a:r>
            <a:br>
              <a:rPr lang="sv-SE" sz="2200" dirty="0" smtClean="0"/>
            </a:br>
            <a:r>
              <a:rPr lang="sv-SE" sz="2200" dirty="0" smtClean="0"/>
              <a:t/>
            </a:r>
            <a:br>
              <a:rPr lang="sv-SE" sz="2200" dirty="0" smtClean="0"/>
            </a:br>
            <a:r>
              <a:rPr lang="sv-SE" sz="2200" dirty="0" smtClean="0"/>
              <a:t>=&gt; Nästa steg?</a:t>
            </a:r>
            <a:br>
              <a:rPr lang="sv-SE" sz="2200" dirty="0" smtClean="0"/>
            </a:br>
            <a:r>
              <a:rPr lang="sv-SE" sz="2200" dirty="0" smtClean="0"/>
              <a:t/>
            </a:r>
            <a:br>
              <a:rPr lang="sv-SE" sz="2200" dirty="0" smtClean="0"/>
            </a:br>
            <a:r>
              <a:rPr lang="sv-SE" sz="2200" dirty="0" smtClean="0"/>
              <a:t/>
            </a:r>
            <a:br>
              <a:rPr lang="sv-SE" sz="2200" dirty="0" smtClean="0"/>
            </a:br>
            <a:r>
              <a:rPr lang="sv-SE" sz="2200" dirty="0" smtClean="0"/>
              <a:t>Spelar det någon roll för oss?</a:t>
            </a:r>
            <a:br>
              <a:rPr lang="sv-SE" sz="2200" dirty="0" smtClean="0"/>
            </a:br>
            <a:r>
              <a:rPr lang="sv-SE" sz="2400" dirty="0" smtClean="0"/>
              <a:t/>
            </a:r>
            <a:br>
              <a:rPr lang="sv-SE" sz="2400" dirty="0" smtClean="0"/>
            </a:br>
            <a:r>
              <a:rPr lang="sv-SE" sz="2400" dirty="0" smtClean="0"/>
              <a:t/>
            </a:r>
            <a:br>
              <a:rPr lang="sv-SE" sz="2400" dirty="0" smtClean="0"/>
            </a:br>
            <a:r>
              <a:rPr lang="sv-SE" sz="2400" dirty="0" smtClean="0"/>
              <a:t/>
            </a:r>
            <a:br>
              <a:rPr lang="sv-SE" sz="2400" dirty="0" smtClean="0"/>
            </a:br>
            <a:r>
              <a:rPr lang="sv-SE" sz="2400" dirty="0" smtClean="0"/>
              <a:t/>
            </a:r>
            <a:br>
              <a:rPr lang="sv-SE" sz="2400" dirty="0" smtClean="0"/>
            </a:br>
            <a:r>
              <a:rPr lang="sv-SE" sz="2400" dirty="0" smtClean="0"/>
              <a:t/>
            </a:r>
            <a:br>
              <a:rPr lang="sv-SE" sz="2400" dirty="0" smtClean="0"/>
            </a:br>
            <a:endParaRPr lang="sv-SE" sz="2400" dirty="0"/>
          </a:p>
        </p:txBody>
      </p:sp>
      <p:pic>
        <p:nvPicPr>
          <p:cNvPr id="5" name="Picture 9" descr="image2.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79902" y="-27384"/>
            <a:ext cx="5152637" cy="627910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62339930"/>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158 KWh/år ~ ½ 40-wattare </a:t>
            </a:r>
            <a:endParaRPr lang="sv-SE" dirty="0"/>
          </a:p>
        </p:txBody>
      </p:sp>
      <p:sp>
        <p:nvSpPr>
          <p:cNvPr id="4" name="Platshållare för bildnummer 3"/>
          <p:cNvSpPr>
            <a:spLocks noGrp="1"/>
          </p:cNvSpPr>
          <p:nvPr>
            <p:ph type="sldNum" sz="quarter" idx="12"/>
          </p:nvPr>
        </p:nvSpPr>
        <p:spPr/>
        <p:txBody>
          <a:bodyPr/>
          <a:lstStyle/>
          <a:p>
            <a:pPr>
              <a:defRPr/>
            </a:pPr>
            <a:fld id="{A6D83593-F706-4E87-98E3-B3BD319E3569}" type="slidenum">
              <a:rPr lang="sv-SE" smtClean="0"/>
              <a:pPr>
                <a:defRPr/>
              </a:pPr>
              <a:t>12</a:t>
            </a:fld>
            <a:endParaRPr lang="sv-SE"/>
          </a:p>
        </p:txBody>
      </p:sp>
      <p:pic>
        <p:nvPicPr>
          <p:cNvPr id="256006" name="Picture 6" descr="http://assets1.tretti.com/images/items/250/47946.jpg"/>
          <p:cNvPicPr>
            <a:picLocks noChangeAspect="1" noChangeArrowheads="1"/>
          </p:cNvPicPr>
          <p:nvPr/>
        </p:nvPicPr>
        <p:blipFill>
          <a:blip r:embed="rId2" cstate="print"/>
          <a:srcRect/>
          <a:stretch>
            <a:fillRect/>
          </a:stretch>
        </p:blipFill>
        <p:spPr bwMode="auto">
          <a:xfrm>
            <a:off x="395536" y="3140968"/>
            <a:ext cx="1962150" cy="2857500"/>
          </a:xfrm>
          <a:prstGeom prst="rect">
            <a:avLst/>
          </a:prstGeom>
          <a:noFill/>
        </p:spPr>
      </p:pic>
      <p:pic>
        <p:nvPicPr>
          <p:cNvPr id="8" name="Picture 6" descr="http://assets1.tretti.com/images/items/250/47946.jpg"/>
          <p:cNvPicPr>
            <a:picLocks noChangeAspect="1" noChangeArrowheads="1"/>
          </p:cNvPicPr>
          <p:nvPr/>
        </p:nvPicPr>
        <p:blipFill>
          <a:blip r:embed="rId2" cstate="print"/>
          <a:srcRect/>
          <a:stretch>
            <a:fillRect/>
          </a:stretch>
        </p:blipFill>
        <p:spPr bwMode="auto">
          <a:xfrm>
            <a:off x="2483768" y="1268760"/>
            <a:ext cx="1962150" cy="2857500"/>
          </a:xfrm>
          <a:prstGeom prst="rect">
            <a:avLst/>
          </a:prstGeom>
          <a:noFill/>
        </p:spPr>
      </p:pic>
      <p:pic>
        <p:nvPicPr>
          <p:cNvPr id="9" name="Picture 6" descr="http://assets1.tretti.com/images/items/250/47946.jpg"/>
          <p:cNvPicPr>
            <a:picLocks noChangeAspect="1" noChangeArrowheads="1"/>
          </p:cNvPicPr>
          <p:nvPr/>
        </p:nvPicPr>
        <p:blipFill>
          <a:blip r:embed="rId2" cstate="print"/>
          <a:srcRect/>
          <a:stretch>
            <a:fillRect/>
          </a:stretch>
        </p:blipFill>
        <p:spPr bwMode="auto">
          <a:xfrm>
            <a:off x="4427984" y="3212976"/>
            <a:ext cx="1962150" cy="2857500"/>
          </a:xfrm>
          <a:prstGeom prst="rect">
            <a:avLst/>
          </a:prstGeom>
          <a:noFill/>
        </p:spPr>
      </p:pic>
      <p:pic>
        <p:nvPicPr>
          <p:cNvPr id="10" name="Picture 6" descr="http://assets1.tretti.com/images/items/250/47946.jpg"/>
          <p:cNvPicPr>
            <a:picLocks noChangeAspect="1" noChangeArrowheads="1"/>
          </p:cNvPicPr>
          <p:nvPr/>
        </p:nvPicPr>
        <p:blipFill>
          <a:blip r:embed="rId2" cstate="print"/>
          <a:srcRect/>
          <a:stretch>
            <a:fillRect/>
          </a:stretch>
        </p:blipFill>
        <p:spPr bwMode="auto">
          <a:xfrm>
            <a:off x="6660232" y="1268760"/>
            <a:ext cx="1962150" cy="28575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0927" y="404664"/>
            <a:ext cx="7643926" cy="1077218"/>
          </a:xfrm>
          <a:prstGeom prst="rect">
            <a:avLst/>
          </a:prstGeom>
          <a:noFill/>
        </p:spPr>
        <p:txBody>
          <a:bodyPr wrap="square" rtlCol="0">
            <a:spAutoFit/>
          </a:bodyPr>
          <a:lstStyle/>
          <a:p>
            <a:r>
              <a:rPr lang="en-GB" sz="3200" b="1" dirty="0" err="1" smtClean="0">
                <a:solidFill>
                  <a:schemeClr val="accent1"/>
                </a:solidFill>
              </a:rPr>
              <a:t>Påverkan</a:t>
            </a:r>
            <a:r>
              <a:rPr lang="en-GB" sz="3200" b="1" dirty="0" smtClean="0">
                <a:solidFill>
                  <a:schemeClr val="accent1"/>
                </a:solidFill>
              </a:rPr>
              <a:t> </a:t>
            </a:r>
            <a:r>
              <a:rPr lang="en-GB" sz="3200" b="1" dirty="0" err="1" smtClean="0">
                <a:solidFill>
                  <a:schemeClr val="accent1"/>
                </a:solidFill>
              </a:rPr>
              <a:t>på</a:t>
            </a:r>
            <a:r>
              <a:rPr lang="en-GB" sz="3200" b="1" dirty="0" smtClean="0">
                <a:solidFill>
                  <a:schemeClr val="accent1"/>
                </a:solidFill>
              </a:rPr>
              <a:t> USAs LNG-import </a:t>
            </a:r>
            <a:r>
              <a:rPr lang="en-GB" sz="3200" b="1" dirty="0" err="1" smtClean="0">
                <a:solidFill>
                  <a:schemeClr val="accent1"/>
                </a:solidFill>
              </a:rPr>
              <a:t>genom</a:t>
            </a:r>
            <a:r>
              <a:rPr lang="en-GB" sz="3200" b="1" dirty="0" smtClean="0">
                <a:solidFill>
                  <a:schemeClr val="accent1"/>
                </a:solidFill>
              </a:rPr>
              <a:t> </a:t>
            </a:r>
            <a:r>
              <a:rPr lang="en-GB" sz="3200" b="1" dirty="0" err="1" smtClean="0">
                <a:solidFill>
                  <a:schemeClr val="accent1"/>
                </a:solidFill>
              </a:rPr>
              <a:t>inhemsk</a:t>
            </a:r>
            <a:r>
              <a:rPr lang="en-GB" sz="3200" b="1" dirty="0" smtClean="0">
                <a:solidFill>
                  <a:schemeClr val="accent1"/>
                </a:solidFill>
              </a:rPr>
              <a:t> </a:t>
            </a:r>
            <a:r>
              <a:rPr lang="en-GB" sz="3200" b="1" dirty="0" err="1" smtClean="0">
                <a:solidFill>
                  <a:schemeClr val="accent1"/>
                </a:solidFill>
              </a:rPr>
              <a:t>skiffergasutvinning</a:t>
            </a:r>
            <a:endParaRPr lang="en-GB" sz="3200" b="1" dirty="0">
              <a:solidFill>
                <a:schemeClr val="accent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38" y="1671672"/>
            <a:ext cx="8826011" cy="3629537"/>
          </a:xfrm>
          <a:prstGeom prst="rect">
            <a:avLst/>
          </a:prstGeom>
        </p:spPr>
      </p:pic>
      <p:sp>
        <p:nvSpPr>
          <p:cNvPr id="6" name="TextBox 5"/>
          <p:cNvSpPr txBox="1"/>
          <p:nvPr/>
        </p:nvSpPr>
        <p:spPr>
          <a:xfrm>
            <a:off x="611560" y="5301208"/>
            <a:ext cx="7696039" cy="1077218"/>
          </a:xfrm>
          <a:prstGeom prst="rect">
            <a:avLst/>
          </a:prstGeom>
          <a:noFill/>
        </p:spPr>
        <p:txBody>
          <a:bodyPr wrap="square" rtlCol="0">
            <a:spAutoFit/>
          </a:bodyPr>
          <a:lstStyle/>
          <a:p>
            <a:pPr marL="285750" indent="-285750">
              <a:buFont typeface="Arial" pitchFamily="34" charset="0"/>
              <a:buChar char="•"/>
            </a:pPr>
            <a:r>
              <a:rPr lang="en-GB" sz="1600" dirty="0" err="1" smtClean="0"/>
              <a:t>År</a:t>
            </a:r>
            <a:r>
              <a:rPr lang="en-GB" sz="1600" dirty="0" smtClean="0"/>
              <a:t> </a:t>
            </a:r>
            <a:r>
              <a:rPr lang="en-GB" sz="1600" dirty="0"/>
              <a:t>2005, </a:t>
            </a:r>
            <a:r>
              <a:rPr lang="en-GB" sz="1600" dirty="0" err="1" smtClean="0"/>
              <a:t>bedömde</a:t>
            </a:r>
            <a:r>
              <a:rPr lang="en-GB" sz="1600" dirty="0" smtClean="0"/>
              <a:t> </a:t>
            </a:r>
            <a:r>
              <a:rPr lang="en-GB" sz="1600" dirty="0"/>
              <a:t>EIA </a:t>
            </a:r>
            <a:r>
              <a:rPr lang="en-GB" sz="1600" dirty="0" err="1" smtClean="0"/>
              <a:t>ett</a:t>
            </a:r>
            <a:r>
              <a:rPr lang="en-GB" sz="1600" dirty="0" smtClean="0"/>
              <a:t> </a:t>
            </a:r>
            <a:r>
              <a:rPr lang="en-GB" sz="1600" dirty="0" err="1" smtClean="0"/>
              <a:t>importbehov</a:t>
            </a:r>
            <a:r>
              <a:rPr lang="en-GB" sz="1600" dirty="0" smtClean="0"/>
              <a:t> </a:t>
            </a:r>
            <a:r>
              <a:rPr lang="en-GB" sz="1600" dirty="0" err="1" smtClean="0"/>
              <a:t>om</a:t>
            </a:r>
            <a:r>
              <a:rPr lang="en-GB" sz="1600" dirty="0" smtClean="0"/>
              <a:t> 70 </a:t>
            </a:r>
            <a:r>
              <a:rPr lang="en-GB" sz="1600" dirty="0" err="1" smtClean="0"/>
              <a:t>miljarder</a:t>
            </a:r>
            <a:r>
              <a:rPr lang="en-GB" sz="1600" dirty="0" smtClean="0"/>
              <a:t> </a:t>
            </a:r>
            <a:r>
              <a:rPr lang="en-GB" sz="1600" dirty="0" err="1" smtClean="0"/>
              <a:t>kubikmeter</a:t>
            </a:r>
            <a:r>
              <a:rPr lang="en-GB" sz="1600" dirty="0" smtClean="0"/>
              <a:t> </a:t>
            </a:r>
            <a:r>
              <a:rPr lang="en-GB" sz="1600" dirty="0" err="1" smtClean="0"/>
              <a:t>år</a:t>
            </a:r>
            <a:r>
              <a:rPr lang="en-GB" sz="1600" dirty="0" smtClean="0"/>
              <a:t> </a:t>
            </a:r>
            <a:r>
              <a:rPr lang="en-GB" sz="1600" dirty="0"/>
              <a:t>2010.</a:t>
            </a:r>
          </a:p>
          <a:p>
            <a:pPr marL="285750" indent="-285750">
              <a:buFont typeface="Arial" pitchFamily="34" charset="0"/>
              <a:buChar char="•"/>
            </a:pPr>
            <a:r>
              <a:rPr lang="en-GB" sz="1600" dirty="0" smtClean="0"/>
              <a:t>År2011, US </a:t>
            </a:r>
            <a:r>
              <a:rPr lang="en-GB" sz="1600" dirty="0" err="1" smtClean="0"/>
              <a:t>gaspriser</a:t>
            </a:r>
            <a:r>
              <a:rPr lang="en-GB" sz="1600" dirty="0" smtClean="0"/>
              <a:t> en </a:t>
            </a:r>
            <a:r>
              <a:rPr lang="en-GB" sz="1600" dirty="0" err="1" smtClean="0"/>
              <a:t>tredjedel</a:t>
            </a:r>
            <a:r>
              <a:rPr lang="en-GB" sz="1600" dirty="0" smtClean="0"/>
              <a:t> </a:t>
            </a:r>
            <a:r>
              <a:rPr lang="en-GB" sz="1600" dirty="0" err="1" smtClean="0"/>
              <a:t>av</a:t>
            </a:r>
            <a:r>
              <a:rPr lang="en-GB" sz="1600" dirty="0" smtClean="0"/>
              <a:t> </a:t>
            </a:r>
            <a:r>
              <a:rPr lang="en-GB" sz="1600" dirty="0" err="1" smtClean="0"/>
              <a:t>japanska</a:t>
            </a:r>
            <a:r>
              <a:rPr lang="en-GB" sz="1600" dirty="0" smtClean="0"/>
              <a:t> </a:t>
            </a:r>
            <a:r>
              <a:rPr lang="en-GB" sz="1600" dirty="0" err="1" smtClean="0"/>
              <a:t>gaspriser</a:t>
            </a:r>
            <a:r>
              <a:rPr lang="en-GB" sz="1600" dirty="0" smtClean="0"/>
              <a:t>.</a:t>
            </a:r>
          </a:p>
          <a:p>
            <a:pPr marL="285750" indent="-285750">
              <a:buFont typeface="Arial" pitchFamily="34" charset="0"/>
              <a:buChar char="•"/>
            </a:pPr>
            <a:r>
              <a:rPr lang="en-GB" sz="1600" dirty="0" smtClean="0"/>
              <a:t>Nu </a:t>
            </a:r>
            <a:r>
              <a:rPr lang="en-GB" sz="1600" dirty="0" err="1" smtClean="0"/>
              <a:t>bedöms</a:t>
            </a:r>
            <a:r>
              <a:rPr lang="en-GB" sz="1600" dirty="0" smtClean="0"/>
              <a:t> USA </a:t>
            </a:r>
            <a:r>
              <a:rPr lang="en-GB" sz="1600" dirty="0" err="1" smtClean="0"/>
              <a:t>istället</a:t>
            </a:r>
            <a:r>
              <a:rPr lang="en-GB" sz="1600" dirty="0" smtClean="0"/>
              <a:t> </a:t>
            </a:r>
            <a:r>
              <a:rPr lang="en-GB" sz="1600" dirty="0" err="1" smtClean="0"/>
              <a:t>bli</a:t>
            </a:r>
            <a:r>
              <a:rPr lang="en-GB" sz="1600" dirty="0" smtClean="0"/>
              <a:t> </a:t>
            </a:r>
            <a:r>
              <a:rPr lang="en-GB" sz="1600" dirty="0" err="1" smtClean="0"/>
              <a:t>nettoexportör</a:t>
            </a:r>
            <a:r>
              <a:rPr lang="en-GB" sz="1600" dirty="0" smtClean="0"/>
              <a:t> </a:t>
            </a:r>
            <a:r>
              <a:rPr lang="en-GB" sz="1600" dirty="0" err="1" smtClean="0"/>
              <a:t>av</a:t>
            </a:r>
            <a:r>
              <a:rPr lang="en-GB" sz="1600" dirty="0" smtClean="0"/>
              <a:t> gas </a:t>
            </a:r>
            <a:r>
              <a:rPr lang="en-GB" sz="1600" dirty="0" err="1" smtClean="0"/>
              <a:t>redan</a:t>
            </a:r>
            <a:r>
              <a:rPr lang="en-GB" sz="1600" dirty="0" smtClean="0"/>
              <a:t> </a:t>
            </a:r>
            <a:r>
              <a:rPr lang="en-GB" sz="1600" dirty="0" err="1" smtClean="0"/>
              <a:t>år</a:t>
            </a:r>
            <a:r>
              <a:rPr lang="en-GB" sz="1600" dirty="0" smtClean="0"/>
              <a:t> 2015 . </a:t>
            </a:r>
          </a:p>
          <a:p>
            <a:pPr marL="285750" indent="-285750"/>
            <a:endParaRPr lang="en-GB" sz="1600" dirty="0" smtClean="0"/>
          </a:p>
        </p:txBody>
      </p:sp>
      <p:sp>
        <p:nvSpPr>
          <p:cNvPr id="7" name="textruta 6"/>
          <p:cNvSpPr txBox="1"/>
          <p:nvPr/>
        </p:nvSpPr>
        <p:spPr>
          <a:xfrm>
            <a:off x="395536" y="1556792"/>
            <a:ext cx="3751668" cy="369332"/>
          </a:xfrm>
          <a:prstGeom prst="rect">
            <a:avLst/>
          </a:prstGeom>
          <a:solidFill>
            <a:schemeClr val="bg1"/>
          </a:solidFill>
        </p:spPr>
        <p:txBody>
          <a:bodyPr wrap="none" rtlCol="0">
            <a:spAutoFit/>
          </a:bodyPr>
          <a:lstStyle/>
          <a:p>
            <a:r>
              <a:rPr lang="sv-SE" b="1" dirty="0" smtClean="0"/>
              <a:t>EIA prognos </a:t>
            </a:r>
            <a:r>
              <a:rPr lang="sv-SE" b="1" dirty="0" err="1" smtClean="0"/>
              <a:t>USAs</a:t>
            </a:r>
            <a:r>
              <a:rPr lang="sv-SE" b="1" dirty="0" smtClean="0"/>
              <a:t> LNG-import av gas</a:t>
            </a:r>
            <a:endParaRPr lang="sv-SE" b="1" dirty="0"/>
          </a:p>
        </p:txBody>
      </p:sp>
      <p:sp>
        <p:nvSpPr>
          <p:cNvPr id="8" name="textruta 7"/>
          <p:cNvSpPr txBox="1"/>
          <p:nvPr/>
        </p:nvSpPr>
        <p:spPr>
          <a:xfrm>
            <a:off x="5940152" y="2492896"/>
            <a:ext cx="1629677" cy="338554"/>
          </a:xfrm>
          <a:prstGeom prst="rect">
            <a:avLst/>
          </a:prstGeom>
          <a:solidFill>
            <a:schemeClr val="bg1"/>
          </a:solidFill>
        </p:spPr>
        <p:txBody>
          <a:bodyPr wrap="none" rtlCol="0">
            <a:spAutoFit/>
          </a:bodyPr>
          <a:lstStyle/>
          <a:p>
            <a:r>
              <a:rPr lang="sv-SE" sz="1600" b="1" dirty="0" smtClean="0"/>
              <a:t>USA LNG-import </a:t>
            </a:r>
            <a:endParaRPr lang="sv-SE" sz="1600" b="1" dirty="0"/>
          </a:p>
        </p:txBody>
      </p:sp>
      <p:sp>
        <p:nvSpPr>
          <p:cNvPr id="10" name="textruta 9"/>
          <p:cNvSpPr txBox="1"/>
          <p:nvPr/>
        </p:nvSpPr>
        <p:spPr>
          <a:xfrm>
            <a:off x="1331640" y="2156663"/>
            <a:ext cx="868767" cy="1200329"/>
          </a:xfrm>
          <a:prstGeom prst="rect">
            <a:avLst/>
          </a:prstGeom>
          <a:solidFill>
            <a:schemeClr val="bg1"/>
          </a:solidFill>
        </p:spPr>
        <p:txBody>
          <a:bodyPr wrap="square" rtlCol="0">
            <a:spAutoFit/>
          </a:bodyPr>
          <a:lstStyle/>
          <a:p>
            <a:r>
              <a:rPr lang="sv-SE" b="1" dirty="0" smtClean="0"/>
              <a:t>2005</a:t>
            </a:r>
          </a:p>
          <a:p>
            <a:r>
              <a:rPr lang="sv-SE" b="1" dirty="0" smtClean="0"/>
              <a:t>2008</a:t>
            </a:r>
          </a:p>
          <a:p>
            <a:r>
              <a:rPr lang="sv-SE" b="1" dirty="0" smtClean="0"/>
              <a:t>2011</a:t>
            </a:r>
          </a:p>
          <a:p>
            <a:r>
              <a:rPr lang="sv-SE" b="1" dirty="0" smtClean="0"/>
              <a:t>2012</a:t>
            </a:r>
            <a:endParaRPr lang="sv-SE" b="1" dirty="0"/>
          </a:p>
        </p:txBody>
      </p:sp>
      <p:sp>
        <p:nvSpPr>
          <p:cNvPr id="11" name="textruta 10"/>
          <p:cNvSpPr txBox="1"/>
          <p:nvPr/>
        </p:nvSpPr>
        <p:spPr>
          <a:xfrm>
            <a:off x="4720930" y="5015852"/>
            <a:ext cx="1468800" cy="307777"/>
          </a:xfrm>
          <a:prstGeom prst="rect">
            <a:avLst/>
          </a:prstGeom>
          <a:solidFill>
            <a:schemeClr val="bg1"/>
          </a:solidFill>
        </p:spPr>
        <p:txBody>
          <a:bodyPr wrap="none" rtlCol="0">
            <a:spAutoFit/>
          </a:bodyPr>
          <a:lstStyle/>
          <a:p>
            <a:r>
              <a:rPr lang="sv-SE" sz="1400" b="1" i="1" dirty="0" smtClean="0"/>
              <a:t>Källa: PFC Energy</a:t>
            </a:r>
            <a:endParaRPr lang="sv-SE" sz="1400" b="1" i="1" dirty="0"/>
          </a:p>
        </p:txBody>
      </p:sp>
      <p:sp>
        <p:nvSpPr>
          <p:cNvPr id="12" name="textruta 11"/>
          <p:cNvSpPr txBox="1"/>
          <p:nvPr/>
        </p:nvSpPr>
        <p:spPr>
          <a:xfrm>
            <a:off x="5939798" y="2204864"/>
            <a:ext cx="2104872" cy="338554"/>
          </a:xfrm>
          <a:prstGeom prst="rect">
            <a:avLst/>
          </a:prstGeom>
          <a:solidFill>
            <a:schemeClr val="bg1"/>
          </a:solidFill>
        </p:spPr>
        <p:txBody>
          <a:bodyPr wrap="none" rtlCol="0">
            <a:spAutoFit/>
          </a:bodyPr>
          <a:lstStyle/>
          <a:p>
            <a:r>
              <a:rPr lang="sv-SE" sz="1600" b="1" dirty="0" smtClean="0"/>
              <a:t>USA egen gaskapacitet</a:t>
            </a:r>
            <a:endParaRPr lang="sv-SE" sz="1600" b="1" dirty="0"/>
          </a:p>
        </p:txBody>
      </p:sp>
      <p:sp>
        <p:nvSpPr>
          <p:cNvPr id="14" name="textruta 13"/>
          <p:cNvSpPr txBox="1"/>
          <p:nvPr/>
        </p:nvSpPr>
        <p:spPr>
          <a:xfrm>
            <a:off x="4860032" y="1586846"/>
            <a:ext cx="3759042" cy="369332"/>
          </a:xfrm>
          <a:prstGeom prst="rect">
            <a:avLst/>
          </a:prstGeom>
          <a:solidFill>
            <a:schemeClr val="bg1"/>
          </a:solidFill>
        </p:spPr>
        <p:txBody>
          <a:bodyPr wrap="none" rtlCol="0">
            <a:spAutoFit/>
          </a:bodyPr>
          <a:lstStyle/>
          <a:p>
            <a:r>
              <a:rPr lang="sv-SE" b="1" dirty="0" smtClean="0"/>
              <a:t>Inhemsk gaskapacitet i USA vs import</a:t>
            </a:r>
            <a:endParaRPr lang="sv-SE" b="1" dirty="0"/>
          </a:p>
        </p:txBody>
      </p:sp>
      <p:sp>
        <p:nvSpPr>
          <p:cNvPr id="15" name="textruta 14"/>
          <p:cNvSpPr txBox="1"/>
          <p:nvPr/>
        </p:nvSpPr>
        <p:spPr>
          <a:xfrm>
            <a:off x="170700" y="5015851"/>
            <a:ext cx="892360" cy="307777"/>
          </a:xfrm>
          <a:prstGeom prst="rect">
            <a:avLst/>
          </a:prstGeom>
          <a:solidFill>
            <a:schemeClr val="bg1"/>
          </a:solidFill>
        </p:spPr>
        <p:txBody>
          <a:bodyPr wrap="none" rtlCol="0">
            <a:spAutoFit/>
          </a:bodyPr>
          <a:lstStyle/>
          <a:p>
            <a:r>
              <a:rPr lang="sv-SE" sz="1400" b="1" i="1" dirty="0" smtClean="0"/>
              <a:t>Källa: EIA</a:t>
            </a:r>
            <a:endParaRPr lang="sv-SE" sz="1400" b="1" i="1" dirty="0"/>
          </a:p>
        </p:txBody>
      </p:sp>
      <p:sp>
        <p:nvSpPr>
          <p:cNvPr id="13" name="Platshållare för bildnummer 12"/>
          <p:cNvSpPr>
            <a:spLocks noGrp="1"/>
          </p:cNvSpPr>
          <p:nvPr>
            <p:ph type="sldNum" sz="quarter" idx="4294967295"/>
          </p:nvPr>
        </p:nvSpPr>
        <p:spPr>
          <a:xfrm>
            <a:off x="490587" y="6486975"/>
            <a:ext cx="641267" cy="365125"/>
          </a:xfrm>
          <a:prstGeom prst="rect">
            <a:avLst/>
          </a:prstGeom>
        </p:spPr>
        <p:txBody>
          <a:bodyPr/>
          <a:lstStyle/>
          <a:p>
            <a:endParaRPr lang="sv-SE" dirty="0"/>
          </a:p>
        </p:txBody>
      </p:sp>
    </p:spTree>
    <p:extLst>
      <p:ext uri="{BB962C8B-B14F-4D97-AF65-F5344CB8AC3E}">
        <p14:creationId xmlns:p14="http://schemas.microsoft.com/office/powerpoint/2010/main" xmlns="" val="328139317"/>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19256" cy="1143000"/>
          </a:xfrm>
        </p:spPr>
        <p:txBody>
          <a:bodyPr>
            <a:normAutofit/>
          </a:bodyPr>
          <a:lstStyle/>
          <a:p>
            <a:r>
              <a:rPr lang="sv-SE" sz="2800" dirty="0" smtClean="0"/>
              <a:t>Helhetssyn en nödvändighet</a:t>
            </a:r>
            <a:endParaRPr lang="sv-SE" sz="2800" dirty="0"/>
          </a:p>
        </p:txBody>
      </p:sp>
      <p:sp>
        <p:nvSpPr>
          <p:cNvPr id="3" name="Content Placeholder 2"/>
          <p:cNvSpPr>
            <a:spLocks noGrp="1"/>
          </p:cNvSpPr>
          <p:nvPr>
            <p:ph idx="1"/>
          </p:nvPr>
        </p:nvSpPr>
        <p:spPr>
          <a:xfrm>
            <a:off x="467544" y="2636912"/>
            <a:ext cx="8219256" cy="2797771"/>
          </a:xfrm>
        </p:spPr>
        <p:txBody>
          <a:bodyPr>
            <a:noAutofit/>
          </a:bodyPr>
          <a:lstStyle/>
          <a:p>
            <a:r>
              <a:rPr lang="sv-SE" sz="2000" dirty="0" smtClean="0"/>
              <a:t>Det hållbara samhället är en </a:t>
            </a:r>
            <a:r>
              <a:rPr lang="sv-SE" sz="2000" dirty="0" err="1" smtClean="0"/>
              <a:t>elekonomi</a:t>
            </a:r>
            <a:endParaRPr lang="sv-SE" sz="2000" dirty="0" smtClean="0"/>
          </a:p>
          <a:p>
            <a:r>
              <a:rPr lang="sv-SE" sz="2000" dirty="0" smtClean="0"/>
              <a:t>All elproduktion har extern miljöpåverkan</a:t>
            </a:r>
          </a:p>
          <a:p>
            <a:r>
              <a:rPr lang="sv-SE" sz="2000" dirty="0" smtClean="0"/>
              <a:t>Planerbarheten varierar mellan olika produktionsslag</a:t>
            </a:r>
          </a:p>
          <a:p>
            <a:r>
              <a:rPr lang="sv-SE" sz="2000" dirty="0" smtClean="0"/>
              <a:t>Ett stabilt system för elförsörjning bygger därför på en mix av produktionsslag </a:t>
            </a:r>
          </a:p>
          <a:p>
            <a:r>
              <a:rPr lang="sv-SE" sz="2000" dirty="0" smtClean="0"/>
              <a:t>Det </a:t>
            </a:r>
            <a:r>
              <a:rPr lang="sv-SE" sz="2000" dirty="0" smtClean="0"/>
              <a:t>behövs en tydlig målhierarki i miljöpolitiken – klimatarbetet bör prioriteras</a:t>
            </a:r>
            <a:endParaRPr lang="sv-SE" sz="2000" dirty="0"/>
          </a:p>
          <a:p>
            <a:r>
              <a:rPr lang="sv-SE" sz="2000" dirty="0" smtClean="0"/>
              <a:t>Väg in globala miljöaspekter vid </a:t>
            </a:r>
            <a:r>
              <a:rPr lang="sv-SE" sz="2000" dirty="0" smtClean="0"/>
              <a:t>miljöprövning</a:t>
            </a:r>
          </a:p>
          <a:p>
            <a:r>
              <a:rPr lang="sv-SE" sz="2000" dirty="0" smtClean="0"/>
              <a:t>Möjliggör investeringar som ger långsiktig konkurrenskraft</a:t>
            </a:r>
            <a:endParaRPr lang="sv-SE" sz="1800" dirty="0" smtClean="0"/>
          </a:p>
          <a:p>
            <a:endParaRPr lang="sv-SE" sz="1050" dirty="0"/>
          </a:p>
          <a:p>
            <a:endParaRPr lang="sv-SE" sz="1050" dirty="0" smtClean="0"/>
          </a:p>
          <a:p>
            <a:pPr>
              <a:buNone/>
            </a:pPr>
            <a:endParaRPr lang="sv-SE" sz="2000" dirty="0" smtClean="0"/>
          </a:p>
        </p:txBody>
      </p:sp>
      <p:sp>
        <p:nvSpPr>
          <p:cNvPr id="6" name="textruta 5"/>
          <p:cNvSpPr txBox="1"/>
          <p:nvPr/>
        </p:nvSpPr>
        <p:spPr>
          <a:xfrm>
            <a:off x="4788024" y="1124744"/>
            <a:ext cx="4104456" cy="120032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sv-SE" dirty="0" smtClean="0"/>
              <a:t>El:</a:t>
            </a:r>
          </a:p>
          <a:p>
            <a:pPr>
              <a:buFont typeface="Arial" pitchFamily="34" charset="0"/>
              <a:buChar char="•"/>
            </a:pPr>
            <a:r>
              <a:rPr lang="sv-SE" dirty="0" smtClean="0"/>
              <a:t> sparar energi</a:t>
            </a:r>
          </a:p>
          <a:p>
            <a:pPr>
              <a:buFont typeface="Arial" pitchFamily="34" charset="0"/>
              <a:buChar char="•"/>
            </a:pPr>
            <a:r>
              <a:rPr lang="sv-SE" dirty="0" smtClean="0"/>
              <a:t> möjliggör ökad energieffektivisering</a:t>
            </a:r>
          </a:p>
          <a:p>
            <a:pPr>
              <a:buFont typeface="Arial" pitchFamily="34" charset="0"/>
              <a:buChar char="•"/>
            </a:pPr>
            <a:r>
              <a:rPr lang="sv-SE" dirty="0" smtClean="0"/>
              <a:t> möjliggör teknikskiften</a:t>
            </a:r>
            <a:endParaRPr lang="sv-SE" dirty="0"/>
          </a:p>
        </p:txBody>
      </p:sp>
      <p:pic>
        <p:nvPicPr>
          <p:cNvPr id="4100" name="Picture 4" descr="http://www.svenskenergi.se/upload/Om%20el/Bilder/vattenkraft-miljor.jpg"/>
          <p:cNvPicPr>
            <a:picLocks noChangeAspect="1" noChangeArrowheads="1"/>
          </p:cNvPicPr>
          <p:nvPr/>
        </p:nvPicPr>
        <p:blipFill>
          <a:blip r:embed="rId2" cstate="print"/>
          <a:srcRect/>
          <a:stretch>
            <a:fillRect/>
          </a:stretch>
        </p:blipFill>
        <p:spPr bwMode="auto">
          <a:xfrm>
            <a:off x="827584" y="1124743"/>
            <a:ext cx="3744416" cy="1224137"/>
          </a:xfrm>
          <a:prstGeom prst="rect">
            <a:avLst/>
          </a:prstGeom>
          <a:noFill/>
        </p:spPr>
      </p:pic>
    </p:spTree>
    <p:extLst>
      <p:ext uri="{BB962C8B-B14F-4D97-AF65-F5344CB8AC3E}">
        <p14:creationId xmlns:p14="http://schemas.microsoft.com/office/powerpoint/2010/main" xmlns="" val="7672642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Den framtida (el)energiförsörjningen..</a:t>
            </a:r>
            <a:endParaRPr lang="sv-SE" dirty="0"/>
          </a:p>
        </p:txBody>
      </p:sp>
      <p:sp>
        <p:nvSpPr>
          <p:cNvPr id="4" name="Platshållare för bildnummer 3"/>
          <p:cNvSpPr>
            <a:spLocks noGrp="1"/>
          </p:cNvSpPr>
          <p:nvPr>
            <p:ph type="sldNum" sz="quarter" idx="12"/>
          </p:nvPr>
        </p:nvSpPr>
        <p:spPr/>
        <p:txBody>
          <a:bodyPr/>
          <a:lstStyle/>
          <a:p>
            <a:pPr>
              <a:defRPr/>
            </a:pPr>
            <a:endParaRPr lang="sv-SE" dirty="0"/>
          </a:p>
        </p:txBody>
      </p:sp>
      <p:sp>
        <p:nvSpPr>
          <p:cNvPr id="254978" name="AutoShape 2" descr="data:image/jpeg;base64,/9j/4AAQSkZJRgABAQAAAQABAAD/2wCEAAkGBhQQEA8PEBAQDxAQEA8PDw8PDxAQEBAOFBUVFBUQEhUXGyYeFxkjGRQUHy8gIycpLC4sFR4xNTQqNSYrLCkBCQoKDgwOFA8PFSkcFBwpKSkpKSksLCkpKSkpLCkpKSkpKSkpKSkpKSkpLCkpKSkpLCkpKSkpKSkpKSkpKSwpKf/AABEIAPMA0AMBIgACEQEDEQH/xAAbAAABBQEBAAAAAAAAAAAAAAAAAQIDBAUGB//EAEEQAAIBAgIGBggDBgUFAAAAAAABAgMRBBIFITFBUWEGEyJxgZEUMkJSkrHR0hahwSNicpPh8QcVU4LCJDODsvD/xAAYAQEBAQEBAAAAAAAAAAAAAAAAAQIDBP/EABwRAQEBAQACAwAAAAAAAAAAAAABEQISITFBUf/aAAwDAQACEQMRAD8A9xAAAAAbKaW0BwETxC5+CD0lc/ImiUCL0lc/IT0lc/IaJgIvSVz8hPSVz8homAh9JXPyD0lc/IaJgIfSVz8g9KXB+Q0TAQ+lLn5B6UufkNEwEPpS5+QnpS4MaJwIPSlz8g9KXPyLonAg9KXBh6WufkTROAyFRPY7jygAAAAAAI6k7LUQZeJIp3ZI0QV7CWJnDgMsRdMsI0SWEaAjsA+w2wUgoAQIKCQNAIAXFKEAUY5AObEGOQmYIfcbcbnEzkUOTWtOz4l3CYnOuDW1fqigxcLPLNc+y/HZ+ZYlawAgNIBGKIwKqHqYxAZVL1g1sYKihRWJcbUexEDZTGtiTkkm27Ja2+COb0tpVz1K6hrSS2ytxM9dYq/jukEYXjTXWS8orxOX070prKlWlGrkcKc5pUUk+wnK2Z7NSsQ1m5clwWz+pWrYNTjOEr5ZxlCVnZ5ZJxdnxs2cr1a1jhcXpTH4ieaniq9XNr6ulXrQlC+5wbT5X1oTDdI8bhM06mLq3UZXw8q9apLxs7U3q23fczqMH0c6huVOvVg2knLKm7LXbs2e0q4/ohCtKUp1qsnKKUmlGN9VnqezaXyiuw0T0rqqFPNU6xuMW+uSzNtJ+tGx0+j9Pwq2jL9lN7Iyd4yf7sv0OBhQsklsSSXcthYotrmuD2f0JOrEx6SI0c9oTTWynUbcdik7uUOUuMeZ0R1l1hBN2YzMPxOy5WzlE6YZiFSHJgSXI5vfwaf5jkNqbPL5oDcAANoBGKIwKqARCmWgAAAoyoPRWx2IVOE5v2Y38QMnTWM9herHXL96W5GBUu3d/wBEuCLEpuUISbu2235yGZTz27WordUGQsOJHJEGXpzS8MJSdaopNZlCMYWvKTu9r2LUM0PpOGKoxrQTim3FxltUkk/LWW9I6Mp4im6VaOeDadrtNNbGmiXRmioUYRpUo5YK9le7vzfl5BTVRJqeHua+E0Zm2rUX/wDJVtWovjU1i4fANtW1M6jR6agovds5LgRYfR2VpvX4GkoWR055xmqeM9QpRL2OXZZQibRIh6GIegHjKmwemMqfT5gboABtAIxRGBUQoiFMtAAABTI6R3dLItsmr9y1s1jK057H+/8A9TPXwOfhG0IK+tX+b+o7LfUIkVNNzccNUytxcnTpuS1NQm7O3C+peJwnto/0mDk6aq0nU3041YOa8L3Bo4//ACWK2RS3q2prmu463BScqdOU9cnCLk3tb4+Nr+JRNTpmtgMBfW0V8Hh7uKXHW+R0WFpJJ22J2XM3zEOo0LCPSNJT6p1qSqbFTdSCnfha97jsc2qU3HVLK7NbVuuu69/A5yj0XhNWyrLxavf6lts9SI6xIZXnZX1eOojwVHJThHM55VlUpO8mlsu9/DwLFjYoYupmp31eHIoxNHSEUoWVls1LUZ0QlSIkRGh8QHoZP6fMeNl9PmBuAAG0AjFEYFRCiIUy0AAAAy+kCapZltjJP/a+y/mahDi6KnGUHslG39SWbBylGF4KXFtfMSrTUk4ySlGStKL2NE0aTjBRe1Skn3ptfoMaODTJeg4Xu5VJR9xyVvF2uy/CPhy3CsdTA2NF0t5sxOXqae6lyp0qE8TUpQjUrNSyUqMZeqpys25vaoqL1PXYvdHOkqxV1Kk6MlfL2+sp1ErXUZWTzK6vFxTs760dYy3bbnrXAbSwyirK9uFx6HGwIGxRGBT0jLs+RnRL+PfZfeUIkSpEPQxD0A8a/oOGy+gG4AAbQCMURgVEKIhTKgVCChSDZjxkwMnS+F9tbPa5Pj47DHlI6tq+p7DE0nopxvOGuO9bXH6o5dc/cWMmTHQZDNi06hzVi6UpONTFQuo4mderiMPOc5xjUoVlB5Vrs8ri4tLWrcGje6M4HJKjRpuOSNVYm0c05U6SjONpyaVsyllSet2fCxHh+luErQ6qm6GPqxd1h4LrHlVoymuy9Suthr4HpbhKWWjWnRwFabusNUapSs5ZYzs0l2rbztLcxjx+3SJDkIhxtQMqT3BOZC2BBjF2H4FGJexnqPwKMSJUiHoYh8QHIa/oOGv6AboABtAIKAFNCiIUy0AAAAbMcNmA0EAEFDG6Gp1Lu2SXvRWq/OP9jD0j0aq5Kip5amanUjFJ2ldwklql3nUVKqiryaiuLZk4/pVSpRm0pVMsZSaVldRTdvy3mOpFjy3R+gMVgoqotHYmdVLqVSp0ZuOSybm6kLq3ZjZJ62+RtYbRNXHU6rq4DE0MQqNSnGNahNRnF5srhUqJWactaduWolf+ME5RvRwMJPaqc8TLrHGyeayhbfs5EtL/ABblGDniMHCm/ZpxxEpTkltl2oWit13td+BLOf1dr0fBtxp01L1lTpqX8Sik/wA0ySVUwdH9K6NWMJPNSzwhNKVmkpRTtdd6NinUUleLUlxTujpLKycwAAIMb6j8CjEvYz1H4FCISpUx6GIegFEf6oUR/qBugAG0AgogFRCiIUy0AAAAbMcNkA0oaR0qqSaVnL5P9WP0ljerjZPtNX7lx7zlq03J3Zz66wkMxuOnUbcpPuuUalLMmnsalF9zTT+ZalEa4nJpyGj+hksNUhVp4tyyRlGMKtCMo2lF07t3b1J8NqRLpropLFzjUqYnK1Dq2qVG0XFNtXbep9rcizp7S0o9dlnOEaU3RjGi1GtXrqMXPtPXGCclFKOttPXsK2i9OftaUOtqVadZqk1WTlUpV2nly1LduDacWns1NM3nWabG/Ro5YxitkYxiu6KsvySNTR9ecO1Sk0160Nqku7eU1EnpQZgdXovS8a6tbLUXrQfzRfOPhCWZSTakmmpbzqcHXc4JyVpL1luvxR2561mjG+oyhEv431H4FCJpKkiSIjiSIBRPqhRv1QRvAAGwAAAUvqOGjjLQAAuADKkra3sS1jzO07Wy0Z22tKK8RRiYvFdb2+M2l3JtIqSQtH/txX7z1ctYrPPWkMkRyRJKazZc0c3u5o5vK9xrRBy+n9BSlOpVhR65VWpyUMrq06lrStGTSnCWqeppqSvs1DtAaFq5aFKdOVHD4eu8Uo1JRdavicjhFyUW1CEU3qbbbb17EunhTuaeAwF3sOktzEQYXRzluNalodW5mhh8LYm66Kai5RUnsi5JPyLOYmqFLRKRoQopLVwJRKs0ldmpJBTxvqPwKETQxrvBsz4lSpEPQxD0A4Teu9Cjd670EbwABsAAAFLiOG8RxloAAABm6aeqH8TflE0jL6QO1NS92S/NWM9fA51IraVrOFCpOLyy7Ecy2xUpJNr5eJapRvHNfVfL8/oLUpKSlGSUoyTjKL2Si9qZwjTkpV4cEmtaa2343N/AVXOlTm9so7eNm1fxsZn4MpKV+truH+m5R8s1r2/M3aUErJJJJJJLYktSSKLOEw92kdJhKFkjM0VR3m3BWOvMZNxM8tOcvdi35GThoQk9id+Ou74m3y/szJh0XhGeaNWvGP8Apqccq5JtXS8R1LbBp4X1Vd3s2rvhfUvDZ4EzQkYpJJKyWpLghTYp4+mlTaSsuRnRNPST7DMyJESIehiHoBwm9d6FE3rvQRugAGwAAAUvqOQ3j3jjLQAAACnpTD9ZSnDe4u3etaLhHMDksOv2Uf4n85Cs0NJYXK7JWUm5Lhme1fmzObPPZlaiKQ6mhsmLSYg6LRkNSNJHJ9ItGVsTgKtHDSy1pWy61G63q71efAtdAtC1sJgoUMRNzqZpSs5KWRO3Zvd950lu5iZ6dIkPQxDkdELYSQqEm7L/AO2gU8e+zLwM6JfxnqMz4kSpUOQ1McgHib13r5iib13oI3QADYAAAKT394o2+3vY4y0UBBLgOI5jrjXICGvQU4uL2PfvT4o5/G4Rwdnt3PdJcTpUMrUFNZZK6+T4pmOudHGzYU6ms2MboOSu4/tFw9teG8wsdh3GFSyd+rn2Zdl3ytLbzOVljTRpdLaFGnm6ynVs4qUadWGZJ7JPley8Ua2j+lWGqwjJ16NOUr/s51oKas3HXrW21/E8W0XpmODSzOr18YQpTo06Lp5Est1OdTfeMdSju2m1hek1Cu7tP0mTajGth6tZ1GlanCM6Mtu6zjuN7YY9oXz1+A8z9Av/AKXC8Vh6MXrvZqEU14NNeBdlUsdWTmyKcriSlcbKVtb1AVtI1LQ73YoQmMxuM6yWp9mOpc+ZDFmWV6MiSLKcJk8JgTjb613obmFT1rvRR0AABsAAAFCeqTXMVMfjKXtLdt7uJUVYw0sXGuRDKuRTxSAsymQzrFGvpFLeZeJ0vwJqNmppRQ5lafSqnHU4z8En+pzdfFuW8rONwOq/GFL3Kvwr6javSyjNWlSnNcJ04SX5nLdWLkA0setHV2pVcDnklZSs4u3C8ZrULoypo/Cz6yhgnTnbLnScpZXtScpOyM3qw6sGuoj0vpJWVOoktiUYJLusxfxhS9yr5R+py+UMgHSz6YQ9mnJ/xNJGfitPTq6naMfdj+r3mVkFSsBowrlqniOZjxqWJYYgg24VkyVVEZFOuWIVyo0lUJaDzSjFb5RX5lCFU19B4fM+tt2VdQfvN7ZrluXG7LPY3AADYAAAApYnRqldxeRvgrp+BdADn6+iK3suk++Uo/8AFlKroLFvfQX/AJJ/YdaBnxHD1OiWKe2VH+ZP7Bn4MxHGj/Mn9h3YDxg4ePQ2vxo/zJ/YPXQ6vxo/HP7DtQLg4r8H1uNH45faL+D63Gl8cvtO0AYOL/B9bjS+OX2h+D63Gl8c/sO0AYOM/B9bjS+Of2Cfg+txo/HP7DtAGDjF0Pre9S+Kb/4ivobW96l8U/tOyAYOKfQur79L4p/aJ+Cq3v0fOf2nbAMg42HQ6svbpec/oWIdFaq21KS7lN/odUBMgxcL0aitdSTqfu2ywf8AEtsvO3I2Iwts7rbrDgNAAAAAAAAAAAAAAAAAAAAAAAAAAAAAAAAAAAAAAAAAAAAAAAP/2Q=="/>
          <p:cNvSpPr>
            <a:spLocks noChangeAspect="1" noChangeArrowheads="1"/>
          </p:cNvSpPr>
          <p:nvPr/>
        </p:nvSpPr>
        <p:spPr bwMode="auto">
          <a:xfrm>
            <a:off x="0" y="-1104900"/>
            <a:ext cx="1981200" cy="2314575"/>
          </a:xfrm>
          <a:prstGeom prst="rect">
            <a:avLst/>
          </a:prstGeom>
          <a:noFill/>
        </p:spPr>
        <p:txBody>
          <a:bodyPr vert="horz" wrap="square" lIns="91440" tIns="45720" rIns="91440" bIns="45720" numCol="1" anchor="t" anchorCtr="0" compatLnSpc="1">
            <a:prstTxWarp prst="textNoShape">
              <a:avLst/>
            </a:prstTxWarp>
          </a:bodyPr>
          <a:lstStyle/>
          <a:p>
            <a:endParaRPr lang="sv-SE"/>
          </a:p>
        </p:txBody>
      </p:sp>
      <p:sp>
        <p:nvSpPr>
          <p:cNvPr id="254980" name="AutoShape 4" descr="data:image/jpeg;base64,/9j/4AAQSkZJRgABAQAAAQABAAD/2wCEAAkGBhQQEA8PEBAQDxAQEA8PDw8PDxAQEBAOFBUVFBUQEhUXGyYeFxkjGRQUHy8gIycpLC4sFR4xNTQqNSYrLCkBCQoKDgwOFA8PFSkcFBwpKSkpKSksLCkpKSkpLCkpKSkpKSkpKSkpKSkpLCkpKSkpLCkpKSkpKSkpKSkpKSwpKf/AABEIAPMA0AMBIgACEQEDEQH/xAAbAAABBQEBAAAAAAAAAAAAAAAAAQIDBAUGB//EAEEQAAIBAgIGBggDBgUFAAAAAAABAgMRBBIFITFBUWEGEyJxgZEUMkJSkrHR0hahwSNicpPh8QcVU4LCJDODsvD/xAAYAQEBAQEBAAAAAAAAAAAAAAAAAQIDBP/EABwRAQEBAQACAwAAAAAAAAAAAAABEQISITFBUf/aAAwDAQACEQMRAD8A9xAAAAAbKaW0BwETxC5+CD0lc/ImiUCL0lc/IT0lc/IaJgIvSVz8hPSVz8homAh9JXPyD0lc/IaJgIfSVz8g9KXB+Q0TAQ+lLn5B6UufkNEwEPpS5+QnpS4MaJwIPSlz8g9KXPyLonAg9KXBh6WufkTROAyFRPY7jygAAAAAAI6k7LUQZeJIp3ZI0QV7CWJnDgMsRdMsI0SWEaAjsA+w2wUgoAQIKCQNAIAXFKEAUY5AObEGOQmYIfcbcbnEzkUOTWtOz4l3CYnOuDW1fqigxcLPLNc+y/HZ+ZYlawAgNIBGKIwKqHqYxAZVL1g1sYKihRWJcbUexEDZTGtiTkkm27Ja2+COb0tpVz1K6hrSS2ytxM9dYq/jukEYXjTXWS8orxOX070prKlWlGrkcKc5pUUk+wnK2Z7NSsQ1m5clwWz+pWrYNTjOEr5ZxlCVnZ5ZJxdnxs2cr1a1jhcXpTH4ieaniq9XNr6ulXrQlC+5wbT5X1oTDdI8bhM06mLq3UZXw8q9apLxs7U3q23fczqMH0c6huVOvVg2knLKm7LXbs2e0q4/ohCtKUp1qsnKKUmlGN9VnqezaXyiuw0T0rqqFPNU6xuMW+uSzNtJ+tGx0+j9Pwq2jL9lN7Iyd4yf7sv0OBhQsklsSSXcthYotrmuD2f0JOrEx6SI0c9oTTWynUbcdik7uUOUuMeZ0R1l1hBN2YzMPxOy5WzlE6YZiFSHJgSXI5vfwaf5jkNqbPL5oDcAANoBGKIwKqARCmWgAAAoyoPRWx2IVOE5v2Y38QMnTWM9herHXL96W5GBUu3d/wBEuCLEpuUISbu2235yGZTz27WordUGQsOJHJEGXpzS8MJSdaopNZlCMYWvKTu9r2LUM0PpOGKoxrQTim3FxltUkk/LWW9I6Mp4im6VaOeDadrtNNbGmiXRmioUYRpUo5YK9le7vzfl5BTVRJqeHua+E0Zm2rUX/wDJVtWovjU1i4fANtW1M6jR6agovds5LgRYfR2VpvX4GkoWR055xmqeM9QpRL2OXZZQibRIh6GIegHjKmwemMqfT5gboABtAIxRGBUQoiFMtAAABTI6R3dLItsmr9y1s1jK057H+/8A9TPXwOfhG0IK+tX+b+o7LfUIkVNNzccNUytxcnTpuS1NQm7O3C+peJwnto/0mDk6aq0nU3041YOa8L3Bo4//ACWK2RS3q2prmu463BScqdOU9cnCLk3tb4+Nr+JRNTpmtgMBfW0V8Hh7uKXHW+R0WFpJJ22J2XM3zEOo0LCPSNJT6p1qSqbFTdSCnfha97jsc2qU3HVLK7NbVuuu69/A5yj0XhNWyrLxavf6lts9SI6xIZXnZX1eOojwVHJThHM55VlUpO8mlsu9/DwLFjYoYupmp31eHIoxNHSEUoWVls1LUZ0QlSIkRGh8QHoZP6fMeNl9PmBuAAG0AjFEYFRCiIUy0AAAAy+kCapZltjJP/a+y/mahDi6KnGUHslG39SWbBylGF4KXFtfMSrTUk4ySlGStKL2NE0aTjBRe1Skn3ptfoMaODTJeg4Xu5VJR9xyVvF2uy/CPhy3CsdTA2NF0t5sxOXqae6lyp0qE8TUpQjUrNSyUqMZeqpys25vaoqL1PXYvdHOkqxV1Kk6MlfL2+sp1ErXUZWTzK6vFxTs760dYy3bbnrXAbSwyirK9uFx6HGwIGxRGBT0jLs+RnRL+PfZfeUIkSpEPQxD0A8a/oOGy+gG4AAbQCMURgVEKIhTKgVCChSDZjxkwMnS+F9tbPa5Pj47DHlI6tq+p7DE0nopxvOGuO9bXH6o5dc/cWMmTHQZDNi06hzVi6UpONTFQuo4mderiMPOc5xjUoVlB5Vrs8ri4tLWrcGje6M4HJKjRpuOSNVYm0c05U6SjONpyaVsyllSet2fCxHh+luErQ6qm6GPqxd1h4LrHlVoymuy9Suthr4HpbhKWWjWnRwFabusNUapSs5ZYzs0l2rbztLcxjx+3SJDkIhxtQMqT3BOZC2BBjF2H4FGJexnqPwKMSJUiHoYh8QHIa/oOGv6AboABtAIKAFNCiIUy0AAAAbMcNmA0EAEFDG6Gp1Lu2SXvRWq/OP9jD0j0aq5Kip5amanUjFJ2ldwklql3nUVKqiryaiuLZk4/pVSpRm0pVMsZSaVldRTdvy3mOpFjy3R+gMVgoqotHYmdVLqVSp0ZuOSybm6kLq3ZjZJ62+RtYbRNXHU6rq4DE0MQqNSnGNahNRnF5srhUqJWactaduWolf+ME5RvRwMJPaqc8TLrHGyeayhbfs5EtL/ABblGDniMHCm/ZpxxEpTkltl2oWit13td+BLOf1dr0fBtxp01L1lTpqX8Sik/wA0ySVUwdH9K6NWMJPNSzwhNKVmkpRTtdd6NinUUleLUlxTujpLKycwAAIMb6j8CjEvYz1H4FCISpUx6GIegFEf6oUR/qBugAG0AgogFRCiIUy0AAAAbMcNkA0oaR0qqSaVnL5P9WP0ljerjZPtNX7lx7zlq03J3Zz66wkMxuOnUbcpPuuUalLMmnsalF9zTT+ZalEa4nJpyGj+hksNUhVp4tyyRlGMKtCMo2lF07t3b1J8NqRLpropLFzjUqYnK1Dq2qVG0XFNtXbep9rcizp7S0o9dlnOEaU3RjGi1GtXrqMXPtPXGCclFKOttPXsK2i9OftaUOtqVadZqk1WTlUpV2nly1LduDacWns1NM3nWabG/Ro5YxitkYxiu6KsvySNTR9ecO1Sk0160Nqku7eU1EnpQZgdXovS8a6tbLUXrQfzRfOPhCWZSTakmmpbzqcHXc4JyVpL1luvxR2561mjG+oyhEv431H4FCJpKkiSIjiSIBRPqhRv1QRvAAGwAAAUvqOGjjLQAAuADKkra3sS1jzO07Wy0Z22tKK8RRiYvFdb2+M2l3JtIqSQtH/txX7z1ctYrPPWkMkRyRJKazZc0c3u5o5vK9xrRBy+n9BSlOpVhR65VWpyUMrq06lrStGTSnCWqeppqSvs1DtAaFq5aFKdOVHD4eu8Uo1JRdavicjhFyUW1CEU3qbbbb17EunhTuaeAwF3sOktzEQYXRzluNalodW5mhh8LYm66Kai5RUnsi5JPyLOYmqFLRKRoQopLVwJRKs0ldmpJBTxvqPwKETQxrvBsz4lSpEPQxD0A4Teu9Cjd670EbwABsAAAFLiOG8RxloAAABm6aeqH8TflE0jL6QO1NS92S/NWM9fA51IraVrOFCpOLyy7Ecy2xUpJNr5eJapRvHNfVfL8/oLUpKSlGSUoyTjKL2Si9qZwjTkpV4cEmtaa2343N/AVXOlTm9so7eNm1fxsZn4MpKV+truH+m5R8s1r2/M3aUErJJJJJJLYktSSKLOEw92kdJhKFkjM0VR3m3BWOvMZNxM8tOcvdi35GThoQk9id+Ou74m3y/szJh0XhGeaNWvGP8Apqccq5JtXS8R1LbBp4X1Vd3s2rvhfUvDZ4EzQkYpJJKyWpLghTYp4+mlTaSsuRnRNPST7DMyJESIehiHoBwm9d6FE3rvQRugAGwAAAUvqOQ3j3jjLQAAACnpTD9ZSnDe4u3etaLhHMDksOv2Uf4n85Cs0NJYXK7JWUm5Lhme1fmzObPPZlaiKQ6mhsmLSYg6LRkNSNJHJ9ItGVsTgKtHDSy1pWy61G63q71efAtdAtC1sJgoUMRNzqZpSs5KWRO3Zvd950lu5iZ6dIkPQxDkdELYSQqEm7L/AO2gU8e+zLwM6JfxnqMz4kSpUOQ1McgHib13r5iib13oI3QADYAAAKT394o2+3vY4y0UBBLgOI5jrjXICGvQU4uL2PfvT4o5/G4Rwdnt3PdJcTpUMrUFNZZK6+T4pmOudHGzYU6ms2MboOSu4/tFw9teG8wsdh3GFSyd+rn2Zdl3ytLbzOVljTRpdLaFGnm6ynVs4qUadWGZJ7JPley8Ua2j+lWGqwjJ16NOUr/s51oKas3HXrW21/E8W0XpmODSzOr18YQpTo06Lp5Est1OdTfeMdSju2m1hek1Cu7tP0mTajGth6tZ1GlanCM6Mtu6zjuN7YY9oXz1+A8z9Av/AKXC8Vh6MXrvZqEU14NNeBdlUsdWTmyKcriSlcbKVtb1AVtI1LQ73YoQmMxuM6yWp9mOpc+ZDFmWV6MiSLKcJk8JgTjb613obmFT1rvRR0AABsAAAFCeqTXMVMfjKXtLdt7uJUVYw0sXGuRDKuRTxSAsymQzrFGvpFLeZeJ0vwJqNmppRQ5lafSqnHU4z8En+pzdfFuW8rONwOq/GFL3Kvwr6javSyjNWlSnNcJ04SX5nLdWLkA0setHV2pVcDnklZSs4u3C8ZrULoypo/Cz6yhgnTnbLnScpZXtScpOyM3qw6sGuoj0vpJWVOoktiUYJLusxfxhS9yr5R+py+UMgHSz6YQ9mnJ/xNJGfitPTq6naMfdj+r3mVkFSsBowrlqniOZjxqWJYYgg24VkyVVEZFOuWIVyo0lUJaDzSjFb5RX5lCFU19B4fM+tt2VdQfvN7ZrluXG7LPY3AADYAAAApYnRqldxeRvgrp+BdADn6+iK3suk++Uo/8AFlKroLFvfQX/AJJ/YdaBnxHD1OiWKe2VH+ZP7Bn4MxHGj/Mn9h3YDxg4ePQ2vxo/zJ/YPXQ6vxo/HP7DtQLg4r8H1uNH45faL+D63Gl8cvtO0AYOL/B9bjS+OX2h+D63Gl8c/sO0AYOM/B9bjS+Of2Cfg+txo/HP7DtAGDjF0Pre9S+Kb/4ivobW96l8U/tOyAYOKfQur79L4p/aJ+Cq3v0fOf2nbAMg42HQ6svbpec/oWIdFaq21KS7lN/odUBMgxcL0aitdSTqfu2ywf8AEtsvO3I2Iwts7rbrDgNAAAAAAAAAAAAAAAAAAAAAAAAAAAAAAAAAAAAAAAAAAAAAAAP/2Q=="/>
          <p:cNvSpPr>
            <a:spLocks noChangeAspect="1" noChangeArrowheads="1"/>
          </p:cNvSpPr>
          <p:nvPr/>
        </p:nvSpPr>
        <p:spPr bwMode="auto">
          <a:xfrm>
            <a:off x="0" y="-1104900"/>
            <a:ext cx="1981200" cy="2314575"/>
          </a:xfrm>
          <a:prstGeom prst="rect">
            <a:avLst/>
          </a:prstGeom>
          <a:noFill/>
        </p:spPr>
        <p:txBody>
          <a:bodyPr vert="horz" wrap="square" lIns="91440" tIns="45720" rIns="91440" bIns="45720" numCol="1" anchor="t" anchorCtr="0" compatLnSpc="1">
            <a:prstTxWarp prst="textNoShape">
              <a:avLst/>
            </a:prstTxWarp>
          </a:bodyPr>
          <a:lstStyle/>
          <a:p>
            <a:endParaRPr lang="sv-SE"/>
          </a:p>
        </p:txBody>
      </p:sp>
      <p:sp>
        <p:nvSpPr>
          <p:cNvPr id="13" name="textruta 12"/>
          <p:cNvSpPr txBox="1"/>
          <p:nvPr/>
        </p:nvSpPr>
        <p:spPr>
          <a:xfrm>
            <a:off x="899592" y="6381328"/>
            <a:ext cx="3868367" cy="369332"/>
          </a:xfrm>
          <a:prstGeom prst="rect">
            <a:avLst/>
          </a:prstGeom>
          <a:noFill/>
        </p:spPr>
        <p:txBody>
          <a:bodyPr wrap="none" rtlCol="0">
            <a:spAutoFit/>
          </a:bodyPr>
          <a:lstStyle/>
          <a:p>
            <a:r>
              <a:rPr lang="sv-SE" dirty="0" err="1" smtClean="0">
                <a:solidFill>
                  <a:schemeClr val="bg1"/>
                </a:solidFill>
              </a:rPr>
              <a:t>Bosse.andersson@svenskenergi.se</a:t>
            </a:r>
            <a:endParaRPr lang="sv-SE" dirty="0">
              <a:solidFill>
                <a:schemeClr val="bg1"/>
              </a:solidFill>
            </a:endParaRPr>
          </a:p>
        </p:txBody>
      </p:sp>
      <p:sp>
        <p:nvSpPr>
          <p:cNvPr id="15" name="Rubrik 1"/>
          <p:cNvSpPr txBox="1">
            <a:spLocks/>
          </p:cNvSpPr>
          <p:nvPr/>
        </p:nvSpPr>
        <p:spPr bwMode="auto">
          <a:xfrm>
            <a:off x="267344" y="4941168"/>
            <a:ext cx="8625136"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2800" b="0" i="0" u="none" strike="noStrike" kern="1200" cap="none" spc="0" normalizeH="0" baseline="0" noProof="0" dirty="0" smtClean="0">
                <a:ln>
                  <a:noFill/>
                </a:ln>
                <a:solidFill>
                  <a:srgbClr val="0062A5"/>
                </a:solidFill>
                <a:effectLst/>
                <a:uLnTx/>
                <a:uFillTx/>
                <a:latin typeface="Verdana" pitchFamily="34" charset="0"/>
                <a:ea typeface="Verdana" pitchFamily="34" charset="0"/>
                <a:cs typeface="Verdana" pitchFamily="34" charset="0"/>
              </a:rPr>
              <a:t>…ska lösas på en marknad, vårda den!</a:t>
            </a:r>
            <a:endParaRPr kumimoji="0" lang="sv-SE" sz="2800" b="0" i="0" u="none" strike="noStrike" kern="1200" cap="none" spc="0" normalizeH="0" baseline="0" noProof="0" dirty="0">
              <a:ln>
                <a:noFill/>
              </a:ln>
              <a:solidFill>
                <a:srgbClr val="0062A5"/>
              </a:solidFill>
              <a:effectLst/>
              <a:uLnTx/>
              <a:uFillTx/>
              <a:latin typeface="Verdana" pitchFamily="34" charset="0"/>
              <a:ea typeface="Verdana" pitchFamily="34" charset="0"/>
              <a:cs typeface="Verdana" pitchFamily="34" charset="0"/>
            </a:endParaRPr>
          </a:p>
        </p:txBody>
      </p:sp>
      <p:pic>
        <p:nvPicPr>
          <p:cNvPr id="17410" name="Picture 2" descr="https://mab.vattenfall.com/MAB_vattenfall/Files/simg.aspx?fl=/img/presentation/big9ee8fdd8-27bb-42c0-85e7-dc3b15a3a965.jpg&amp;gd=e9ac783d-fb90-4e65-937b-377f55fdd10a"/>
          <p:cNvPicPr>
            <a:picLocks noChangeAspect="1" noChangeArrowheads="1"/>
          </p:cNvPicPr>
          <p:nvPr/>
        </p:nvPicPr>
        <p:blipFill>
          <a:blip r:embed="rId2" cstate="print"/>
          <a:srcRect/>
          <a:stretch>
            <a:fillRect/>
          </a:stretch>
        </p:blipFill>
        <p:spPr bwMode="auto">
          <a:xfrm>
            <a:off x="1763688" y="1268760"/>
            <a:ext cx="5334000" cy="3771900"/>
          </a:xfrm>
          <a:prstGeom prst="rect">
            <a:avLst/>
          </a:prstGeom>
          <a:noFill/>
        </p:spPr>
      </p:pic>
      <p:pic>
        <p:nvPicPr>
          <p:cNvPr id="17" name="Picture 8" descr="http://www.svenskenergi.se/upload/Om%20el/Bilder/vattenkraft-miljor.jpg"/>
          <p:cNvPicPr>
            <a:picLocks noChangeAspect="1" noChangeArrowheads="1"/>
          </p:cNvPicPr>
          <p:nvPr/>
        </p:nvPicPr>
        <p:blipFill rotWithShape="1">
          <a:blip r:embed="rId3" cstate="print"/>
          <a:srcRect r="26480"/>
          <a:stretch/>
        </p:blipFill>
        <p:spPr bwMode="auto">
          <a:xfrm>
            <a:off x="6300192" y="2708920"/>
            <a:ext cx="2524983" cy="1440160"/>
          </a:xfrm>
          <a:prstGeom prst="rect">
            <a:avLst/>
          </a:prstGeom>
          <a:noFill/>
        </p:spPr>
      </p:pic>
      <p:pic>
        <p:nvPicPr>
          <p:cNvPr id="18" name="Picture 4" descr="Bild - Vindkraft"/>
          <p:cNvPicPr>
            <a:picLocks noChangeAspect="1" noChangeArrowheads="1"/>
          </p:cNvPicPr>
          <p:nvPr/>
        </p:nvPicPr>
        <p:blipFill rotWithShape="1">
          <a:blip r:embed="rId4" cstate="print"/>
          <a:srcRect l="7447" r="8319"/>
          <a:stretch/>
        </p:blipFill>
        <p:spPr bwMode="auto">
          <a:xfrm>
            <a:off x="323528" y="2708920"/>
            <a:ext cx="2399044" cy="136815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2"/>
          <p:cNvPicPr>
            <a:picLocks noChangeAspect="1" noChangeArrowheads="1"/>
          </p:cNvPicPr>
          <p:nvPr/>
        </p:nvPicPr>
        <p:blipFill>
          <a:blip r:embed="rId3" cstate="print"/>
          <a:srcRect/>
          <a:stretch>
            <a:fillRect/>
          </a:stretch>
        </p:blipFill>
        <p:spPr bwMode="auto">
          <a:xfrm>
            <a:off x="0" y="0"/>
            <a:ext cx="9972675" cy="6845300"/>
          </a:xfrm>
          <a:prstGeom prst="rect">
            <a:avLst/>
          </a:prstGeom>
          <a:noFill/>
          <a:ln w="9525">
            <a:noFill/>
            <a:miter lim="800000"/>
            <a:headEnd/>
            <a:tailEnd/>
          </a:ln>
        </p:spPr>
      </p:pic>
      <p:sp>
        <p:nvSpPr>
          <p:cNvPr id="6" name="textruta 5"/>
          <p:cNvSpPr txBox="1"/>
          <p:nvPr/>
        </p:nvSpPr>
        <p:spPr>
          <a:xfrm>
            <a:off x="3059832" y="3861048"/>
            <a:ext cx="4541628" cy="1138773"/>
          </a:xfrm>
          <a:prstGeom prst="rect">
            <a:avLst/>
          </a:prstGeom>
          <a:noFill/>
        </p:spPr>
        <p:txBody>
          <a:bodyPr wrap="none" rtlCol="0">
            <a:spAutoFit/>
          </a:bodyPr>
          <a:lstStyle/>
          <a:p>
            <a:r>
              <a:rPr lang="sv-SE" sz="4800" b="1" dirty="0" smtClean="0">
                <a:solidFill>
                  <a:srgbClr val="FFC000"/>
                </a:solidFill>
              </a:rPr>
              <a:t>Tack för ordet</a:t>
            </a:r>
            <a:r>
              <a:rPr lang="sv-SE" sz="4800" b="1" dirty="0" smtClean="0">
                <a:solidFill>
                  <a:srgbClr val="FFC000"/>
                </a:solidFill>
              </a:rPr>
              <a:t>!</a:t>
            </a:r>
          </a:p>
          <a:p>
            <a:r>
              <a:rPr lang="sv-SE" sz="2000" b="1" dirty="0" err="1" smtClean="0">
                <a:solidFill>
                  <a:srgbClr val="FFC000"/>
                </a:solidFill>
              </a:rPr>
              <a:t>b</a:t>
            </a:r>
            <a:r>
              <a:rPr lang="sv-SE" sz="2000" b="1" dirty="0" err="1" smtClean="0">
                <a:solidFill>
                  <a:srgbClr val="FFC000"/>
                </a:solidFill>
              </a:rPr>
              <a:t>osse.andersson@svenskenergi.se</a:t>
            </a:r>
            <a:endParaRPr lang="sv-SE" sz="2000" b="1" dirty="0">
              <a:solidFill>
                <a:srgbClr val="FFC000"/>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ubrik 1"/>
          <p:cNvSpPr>
            <a:spLocks noGrp="1"/>
          </p:cNvSpPr>
          <p:nvPr>
            <p:ph type="title"/>
          </p:nvPr>
        </p:nvSpPr>
        <p:spPr>
          <a:xfrm>
            <a:off x="457200" y="71438"/>
            <a:ext cx="8229600" cy="1143000"/>
          </a:xfrm>
        </p:spPr>
        <p:txBody>
          <a:bodyPr>
            <a:normAutofit fontScale="90000"/>
          </a:bodyPr>
          <a:lstStyle/>
          <a:p>
            <a:r>
              <a:rPr lang="sv-SE" smtClean="0"/>
              <a:t>Elanvändningen i Sverige 1970-2030</a:t>
            </a:r>
          </a:p>
        </p:txBody>
      </p:sp>
      <p:sp>
        <p:nvSpPr>
          <p:cNvPr id="28675" name="AutoShape 4"/>
          <p:cNvSpPr>
            <a:spLocks noChangeAspect="1" noChangeArrowheads="1" noTextEdit="1"/>
          </p:cNvSpPr>
          <p:nvPr/>
        </p:nvSpPr>
        <p:spPr bwMode="auto">
          <a:xfrm>
            <a:off x="514350" y="1387475"/>
            <a:ext cx="7038975" cy="4524375"/>
          </a:xfrm>
          <a:prstGeom prst="rect">
            <a:avLst/>
          </a:prstGeom>
          <a:noFill/>
          <a:ln w="9525">
            <a:noFill/>
            <a:miter lim="800000"/>
            <a:headEnd/>
            <a:tailEnd/>
          </a:ln>
        </p:spPr>
        <p:txBody>
          <a:bodyPr/>
          <a:lstStyle/>
          <a:p>
            <a:endParaRPr lang="sv-SE"/>
          </a:p>
        </p:txBody>
      </p:sp>
      <p:sp>
        <p:nvSpPr>
          <p:cNvPr id="28676" name="TextBox 35"/>
          <p:cNvSpPr txBox="1">
            <a:spLocks noChangeArrowheads="1"/>
          </p:cNvSpPr>
          <p:nvPr/>
        </p:nvSpPr>
        <p:spPr bwMode="auto">
          <a:xfrm>
            <a:off x="711200" y="1452563"/>
            <a:ext cx="539750" cy="307975"/>
          </a:xfrm>
          <a:prstGeom prst="rect">
            <a:avLst/>
          </a:prstGeom>
          <a:noFill/>
          <a:ln w="9525">
            <a:noFill/>
            <a:miter lim="800000"/>
            <a:headEnd/>
            <a:tailEnd/>
          </a:ln>
        </p:spPr>
        <p:txBody>
          <a:bodyPr wrap="none">
            <a:spAutoFit/>
          </a:bodyPr>
          <a:lstStyle/>
          <a:p>
            <a:r>
              <a:rPr lang="sv-SE" sz="1400">
                <a:latin typeface="Verdana" pitchFamily="34" charset="0"/>
                <a:ea typeface="Verdana" pitchFamily="34" charset="0"/>
                <a:cs typeface="Verdana" pitchFamily="34" charset="0"/>
              </a:rPr>
              <a:t>Twh</a:t>
            </a:r>
          </a:p>
        </p:txBody>
      </p:sp>
      <p:graphicFrame>
        <p:nvGraphicFramePr>
          <p:cNvPr id="17" name="Chart 16"/>
          <p:cNvGraphicFramePr>
            <a:graphicFrameLocks/>
          </p:cNvGraphicFramePr>
          <p:nvPr/>
        </p:nvGraphicFramePr>
        <p:xfrm>
          <a:off x="696201" y="1695741"/>
          <a:ext cx="7560000" cy="4320000"/>
        </p:xfrm>
        <a:graphic>
          <a:graphicData uri="http://schemas.openxmlformats.org/drawingml/2006/chart">
            <c:chart xmlns:c="http://schemas.openxmlformats.org/drawingml/2006/chart" xmlns:r="http://schemas.openxmlformats.org/officeDocument/2006/relationships" r:id="rId2"/>
          </a:graphicData>
        </a:graphic>
      </p:graphicFrame>
      <p:sp>
        <p:nvSpPr>
          <p:cNvPr id="28678" name="TextBox 34"/>
          <p:cNvSpPr txBox="1">
            <a:spLocks noChangeArrowheads="1"/>
          </p:cNvSpPr>
          <p:nvPr/>
        </p:nvSpPr>
        <p:spPr bwMode="auto">
          <a:xfrm>
            <a:off x="6991350" y="1895475"/>
            <a:ext cx="531813" cy="768350"/>
          </a:xfrm>
          <a:prstGeom prst="rect">
            <a:avLst/>
          </a:prstGeom>
          <a:noFill/>
          <a:ln w="9525">
            <a:noFill/>
            <a:miter lim="800000"/>
            <a:headEnd/>
            <a:tailEnd/>
          </a:ln>
        </p:spPr>
        <p:txBody>
          <a:bodyPr wrap="none">
            <a:spAutoFit/>
          </a:bodyPr>
          <a:lstStyle/>
          <a:p>
            <a:r>
              <a:rPr lang="sv-SE" sz="4400" b="1">
                <a:solidFill>
                  <a:schemeClr val="accent2"/>
                </a:solidFill>
                <a:latin typeface="Verdana" pitchFamily="34" charset="0"/>
                <a:ea typeface="Verdana" pitchFamily="34" charset="0"/>
                <a:cs typeface="Verdana" pitchFamily="34" charset="0"/>
              </a:rPr>
              <a:t>?</a:t>
            </a:r>
          </a:p>
        </p:txBody>
      </p:sp>
      <p:sp>
        <p:nvSpPr>
          <p:cNvPr id="15" name="textruta 8"/>
          <p:cNvSpPr txBox="1">
            <a:spLocks noChangeArrowheads="1"/>
          </p:cNvSpPr>
          <p:nvPr/>
        </p:nvSpPr>
        <p:spPr bwMode="auto">
          <a:xfrm>
            <a:off x="6721475" y="2797175"/>
            <a:ext cx="2422525" cy="1200150"/>
          </a:xfrm>
          <a:prstGeom prst="rect">
            <a:avLst/>
          </a:prstGeom>
          <a:solidFill>
            <a:schemeClr val="accent1"/>
          </a:solidFill>
          <a:ln w="57150">
            <a:noFill/>
            <a:miter lim="800000"/>
            <a:headEnd/>
            <a:tailEnd/>
          </a:ln>
        </p:spPr>
        <p:txBody>
          <a:bodyPr>
            <a:spAutoFit/>
          </a:bodyPr>
          <a:lstStyle/>
          <a:p>
            <a:r>
              <a:rPr lang="sv-SE" sz="1200" b="1">
                <a:solidFill>
                  <a:schemeClr val="bg1"/>
                </a:solidFill>
                <a:latin typeface="Verdana" pitchFamily="34" charset="0"/>
                <a:ea typeface="Verdana" pitchFamily="34" charset="0"/>
                <a:cs typeface="Verdana" pitchFamily="34" charset="0"/>
              </a:rPr>
              <a:t>Framtida behov:</a:t>
            </a:r>
          </a:p>
          <a:p>
            <a:pPr>
              <a:buFont typeface="Arial" pitchFamily="34" charset="0"/>
              <a:buChar char="•"/>
            </a:pPr>
            <a:r>
              <a:rPr lang="sv-SE" sz="1200">
                <a:solidFill>
                  <a:schemeClr val="bg1"/>
                </a:solidFill>
                <a:latin typeface="Verdana" pitchFamily="34" charset="0"/>
                <a:ea typeface="Verdana" pitchFamily="34" charset="0"/>
                <a:cs typeface="Verdana" pitchFamily="34" charset="0"/>
              </a:rPr>
              <a:t> El i transporter</a:t>
            </a:r>
          </a:p>
          <a:p>
            <a:pPr>
              <a:buFont typeface="Arial" pitchFamily="34" charset="0"/>
              <a:buChar char="•"/>
            </a:pPr>
            <a:r>
              <a:rPr lang="sv-SE" sz="1200">
                <a:solidFill>
                  <a:schemeClr val="bg1"/>
                </a:solidFill>
                <a:latin typeface="Verdana" pitchFamily="34" charset="0"/>
                <a:ea typeface="Verdana" pitchFamily="34" charset="0"/>
                <a:cs typeface="Verdana" pitchFamily="34" charset="0"/>
              </a:rPr>
              <a:t> Oljekonvertering</a:t>
            </a:r>
          </a:p>
          <a:p>
            <a:pPr>
              <a:buFont typeface="Arial" pitchFamily="34" charset="0"/>
              <a:buChar char="•"/>
            </a:pPr>
            <a:r>
              <a:rPr lang="sv-SE" sz="1200">
                <a:solidFill>
                  <a:schemeClr val="bg1"/>
                </a:solidFill>
                <a:latin typeface="Verdana" pitchFamily="34" charset="0"/>
                <a:ea typeface="Verdana" pitchFamily="34" charset="0"/>
                <a:cs typeface="Verdana" pitchFamily="34" charset="0"/>
              </a:rPr>
              <a:t> Fler ”prylar”</a:t>
            </a:r>
          </a:p>
          <a:p>
            <a:pPr>
              <a:buFont typeface="Arial" pitchFamily="34" charset="0"/>
              <a:buChar char="•"/>
            </a:pPr>
            <a:r>
              <a:rPr lang="sv-SE" sz="1200">
                <a:solidFill>
                  <a:schemeClr val="bg1"/>
                </a:solidFill>
                <a:latin typeface="Verdana" pitchFamily="34" charset="0"/>
                <a:ea typeface="Verdana" pitchFamily="34" charset="0"/>
                <a:cs typeface="Verdana" pitchFamily="34" charset="0"/>
              </a:rPr>
              <a:t> Effektiv energianvändning </a:t>
            </a:r>
          </a:p>
          <a:p>
            <a:pPr>
              <a:buFont typeface="Arial" pitchFamily="34" charset="0"/>
              <a:buChar char="•"/>
            </a:pPr>
            <a:r>
              <a:rPr lang="sv-SE" sz="1200">
                <a:solidFill>
                  <a:schemeClr val="bg1"/>
                </a:solidFill>
                <a:latin typeface="Verdana" pitchFamily="34" charset="0"/>
                <a:ea typeface="Verdana" pitchFamily="34" charset="0"/>
                <a:cs typeface="Verdana" pitchFamily="34" charset="0"/>
              </a:rPr>
              <a:t> Befolkningstillväxt </a:t>
            </a:r>
          </a:p>
        </p:txBody>
      </p:sp>
      <p:sp>
        <p:nvSpPr>
          <p:cNvPr id="6" name="Freeform 5"/>
          <p:cNvSpPr/>
          <p:nvPr/>
        </p:nvSpPr>
        <p:spPr>
          <a:xfrm>
            <a:off x="5353050" y="1866900"/>
            <a:ext cx="2003425" cy="304800"/>
          </a:xfrm>
          <a:custGeom>
            <a:avLst/>
            <a:gdLst>
              <a:gd name="connsiteX0" fmla="*/ 0 w 2003123"/>
              <a:gd name="connsiteY0" fmla="*/ 304800 h 304800"/>
              <a:gd name="connsiteX1" fmla="*/ 487680 w 2003123"/>
              <a:gd name="connsiteY1" fmla="*/ 296092 h 304800"/>
              <a:gd name="connsiteX2" fmla="*/ 505098 w 2003123"/>
              <a:gd name="connsiteY2" fmla="*/ 278675 h 304800"/>
              <a:gd name="connsiteX3" fmla="*/ 566058 w 2003123"/>
              <a:gd name="connsiteY3" fmla="*/ 269966 h 304800"/>
              <a:gd name="connsiteX4" fmla="*/ 635726 w 2003123"/>
              <a:gd name="connsiteY4" fmla="*/ 243840 h 304800"/>
              <a:gd name="connsiteX5" fmla="*/ 661852 w 2003123"/>
              <a:gd name="connsiteY5" fmla="*/ 217715 h 304800"/>
              <a:gd name="connsiteX6" fmla="*/ 801189 w 2003123"/>
              <a:gd name="connsiteY6" fmla="*/ 243840 h 304800"/>
              <a:gd name="connsiteX7" fmla="*/ 888275 w 2003123"/>
              <a:gd name="connsiteY7" fmla="*/ 269966 h 304800"/>
              <a:gd name="connsiteX8" fmla="*/ 975360 w 2003123"/>
              <a:gd name="connsiteY8" fmla="*/ 278675 h 304800"/>
              <a:gd name="connsiteX9" fmla="*/ 1010195 w 2003123"/>
              <a:gd name="connsiteY9" fmla="*/ 269966 h 304800"/>
              <a:gd name="connsiteX10" fmla="*/ 1053738 w 2003123"/>
              <a:gd name="connsiteY10" fmla="*/ 252549 h 304800"/>
              <a:gd name="connsiteX11" fmla="*/ 1132115 w 2003123"/>
              <a:gd name="connsiteY11" fmla="*/ 235132 h 304800"/>
              <a:gd name="connsiteX12" fmla="*/ 1201783 w 2003123"/>
              <a:gd name="connsiteY12" fmla="*/ 200297 h 304800"/>
              <a:gd name="connsiteX13" fmla="*/ 1306286 w 2003123"/>
              <a:gd name="connsiteY13" fmla="*/ 139337 h 304800"/>
              <a:gd name="connsiteX14" fmla="*/ 1402080 w 2003123"/>
              <a:gd name="connsiteY14" fmla="*/ 148046 h 304800"/>
              <a:gd name="connsiteX15" fmla="*/ 1454332 w 2003123"/>
              <a:gd name="connsiteY15" fmla="*/ 156755 h 304800"/>
              <a:gd name="connsiteX16" fmla="*/ 1750423 w 2003123"/>
              <a:gd name="connsiteY16" fmla="*/ 148046 h 304800"/>
              <a:gd name="connsiteX17" fmla="*/ 1846218 w 2003123"/>
              <a:gd name="connsiteY17" fmla="*/ 139337 h 304800"/>
              <a:gd name="connsiteX18" fmla="*/ 1881052 w 2003123"/>
              <a:gd name="connsiteY18" fmla="*/ 121920 h 304800"/>
              <a:gd name="connsiteX19" fmla="*/ 1976846 w 2003123"/>
              <a:gd name="connsiteY19" fmla="*/ 69669 h 304800"/>
              <a:gd name="connsiteX20" fmla="*/ 1985555 w 2003123"/>
              <a:gd name="connsiteY20" fmla="*/ 43543 h 304800"/>
              <a:gd name="connsiteX21" fmla="*/ 2002972 w 2003123"/>
              <a:gd name="connsiteY21" fmla="*/ 17417 h 304800"/>
              <a:gd name="connsiteX22" fmla="*/ 1994263 w 2003123"/>
              <a:gd name="connsiteY22"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03123" h="304800">
                <a:moveTo>
                  <a:pt x="0" y="304800"/>
                </a:moveTo>
                <a:cubicBezTo>
                  <a:pt x="162560" y="301897"/>
                  <a:pt x="325311" y="304490"/>
                  <a:pt x="487680" y="296092"/>
                </a:cubicBezTo>
                <a:cubicBezTo>
                  <a:pt x="495880" y="295668"/>
                  <a:pt x="497309" y="281271"/>
                  <a:pt x="505098" y="278675"/>
                </a:cubicBezTo>
                <a:cubicBezTo>
                  <a:pt x="524571" y="272184"/>
                  <a:pt x="545738" y="272869"/>
                  <a:pt x="566058" y="269966"/>
                </a:cubicBezTo>
                <a:cubicBezTo>
                  <a:pt x="583426" y="264176"/>
                  <a:pt x="623829" y="251276"/>
                  <a:pt x="635726" y="243840"/>
                </a:cubicBezTo>
                <a:cubicBezTo>
                  <a:pt x="646170" y="237313"/>
                  <a:pt x="653143" y="226423"/>
                  <a:pt x="661852" y="217715"/>
                </a:cubicBezTo>
                <a:cubicBezTo>
                  <a:pt x="708298" y="226423"/>
                  <a:pt x="755144" y="233214"/>
                  <a:pt x="801189" y="243840"/>
                </a:cubicBezTo>
                <a:cubicBezTo>
                  <a:pt x="830720" y="250655"/>
                  <a:pt x="858557" y="264022"/>
                  <a:pt x="888275" y="269966"/>
                </a:cubicBezTo>
                <a:cubicBezTo>
                  <a:pt x="916882" y="275687"/>
                  <a:pt x="946332" y="275772"/>
                  <a:pt x="975360" y="278675"/>
                </a:cubicBezTo>
                <a:cubicBezTo>
                  <a:pt x="986972" y="275772"/>
                  <a:pt x="998840" y="273751"/>
                  <a:pt x="1010195" y="269966"/>
                </a:cubicBezTo>
                <a:cubicBezTo>
                  <a:pt x="1025025" y="265023"/>
                  <a:pt x="1038707" y="256844"/>
                  <a:pt x="1053738" y="252549"/>
                </a:cubicBezTo>
                <a:cubicBezTo>
                  <a:pt x="1079471" y="245197"/>
                  <a:pt x="1105989" y="240938"/>
                  <a:pt x="1132115" y="235132"/>
                </a:cubicBezTo>
                <a:cubicBezTo>
                  <a:pt x="1257404" y="141163"/>
                  <a:pt x="1086173" y="262549"/>
                  <a:pt x="1201783" y="200297"/>
                </a:cubicBezTo>
                <a:cubicBezTo>
                  <a:pt x="1341558" y="125033"/>
                  <a:pt x="1234655" y="163215"/>
                  <a:pt x="1306286" y="139337"/>
                </a:cubicBezTo>
                <a:cubicBezTo>
                  <a:pt x="1338217" y="142240"/>
                  <a:pt x="1370237" y="144300"/>
                  <a:pt x="1402080" y="148046"/>
                </a:cubicBezTo>
                <a:cubicBezTo>
                  <a:pt x="1419617" y="150109"/>
                  <a:pt x="1436674" y="156755"/>
                  <a:pt x="1454332" y="156755"/>
                </a:cubicBezTo>
                <a:cubicBezTo>
                  <a:pt x="1553072" y="156755"/>
                  <a:pt x="1651726" y="150949"/>
                  <a:pt x="1750423" y="148046"/>
                </a:cubicBezTo>
                <a:cubicBezTo>
                  <a:pt x="1782355" y="145143"/>
                  <a:pt x="1814777" y="145625"/>
                  <a:pt x="1846218" y="139337"/>
                </a:cubicBezTo>
                <a:cubicBezTo>
                  <a:pt x="1858948" y="136791"/>
                  <a:pt x="1869839" y="128461"/>
                  <a:pt x="1881052" y="121920"/>
                </a:cubicBezTo>
                <a:cubicBezTo>
                  <a:pt x="1971412" y="69209"/>
                  <a:pt x="1920413" y="88479"/>
                  <a:pt x="1976846" y="69669"/>
                </a:cubicBezTo>
                <a:cubicBezTo>
                  <a:pt x="1979749" y="60960"/>
                  <a:pt x="1981450" y="51754"/>
                  <a:pt x="1985555" y="43543"/>
                </a:cubicBezTo>
                <a:cubicBezTo>
                  <a:pt x="1990236" y="34182"/>
                  <a:pt x="2000919" y="27680"/>
                  <a:pt x="2002972" y="17417"/>
                </a:cubicBezTo>
                <a:cubicBezTo>
                  <a:pt x="2004245" y="11052"/>
                  <a:pt x="1997166" y="5806"/>
                  <a:pt x="1994263" y="0"/>
                </a:cubicBezTo>
              </a:path>
            </a:pathLst>
          </a:custGeom>
          <a:noFill/>
          <a:ln w="444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7" name="Rectangle 6"/>
          <p:cNvSpPr/>
          <p:nvPr/>
        </p:nvSpPr>
        <p:spPr>
          <a:xfrm>
            <a:off x="5529263" y="2319338"/>
            <a:ext cx="46037" cy="188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18" name="Rectangle 17"/>
          <p:cNvSpPr/>
          <p:nvPr/>
        </p:nvSpPr>
        <p:spPr>
          <a:xfrm>
            <a:off x="5705475" y="2319338"/>
            <a:ext cx="46038" cy="188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19" name="Rectangle 18"/>
          <p:cNvSpPr/>
          <p:nvPr/>
        </p:nvSpPr>
        <p:spPr>
          <a:xfrm>
            <a:off x="5857875" y="2319338"/>
            <a:ext cx="46038" cy="188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20" name="Rectangle 19"/>
          <p:cNvSpPr/>
          <p:nvPr/>
        </p:nvSpPr>
        <p:spPr>
          <a:xfrm>
            <a:off x="6010275" y="2319338"/>
            <a:ext cx="46038" cy="188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21" name="Rectangle 20"/>
          <p:cNvSpPr/>
          <p:nvPr/>
        </p:nvSpPr>
        <p:spPr>
          <a:xfrm>
            <a:off x="6173788" y="2359025"/>
            <a:ext cx="44450" cy="18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22" name="Rectangle 21"/>
          <p:cNvSpPr/>
          <p:nvPr/>
        </p:nvSpPr>
        <p:spPr>
          <a:xfrm>
            <a:off x="6337300" y="2398713"/>
            <a:ext cx="44450" cy="187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23" name="Rectangle 22"/>
          <p:cNvSpPr/>
          <p:nvPr/>
        </p:nvSpPr>
        <p:spPr>
          <a:xfrm>
            <a:off x="6499225" y="2398713"/>
            <a:ext cx="46038" cy="187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24" name="Rectangle 23"/>
          <p:cNvSpPr/>
          <p:nvPr/>
        </p:nvSpPr>
        <p:spPr>
          <a:xfrm>
            <a:off x="6662738" y="2398713"/>
            <a:ext cx="46037" cy="187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25" name="Rectangle 24"/>
          <p:cNvSpPr/>
          <p:nvPr/>
        </p:nvSpPr>
        <p:spPr>
          <a:xfrm>
            <a:off x="6813550" y="2508250"/>
            <a:ext cx="46038" cy="187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26" name="Rectangle 25"/>
          <p:cNvSpPr/>
          <p:nvPr/>
        </p:nvSpPr>
        <p:spPr>
          <a:xfrm>
            <a:off x="6986588" y="2492375"/>
            <a:ext cx="46037" cy="18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27" name="Rectangle 26"/>
          <p:cNvSpPr/>
          <p:nvPr/>
        </p:nvSpPr>
        <p:spPr>
          <a:xfrm>
            <a:off x="7159625" y="2563813"/>
            <a:ext cx="46038" cy="188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28" name="Rectangle 27"/>
          <p:cNvSpPr/>
          <p:nvPr/>
        </p:nvSpPr>
        <p:spPr>
          <a:xfrm>
            <a:off x="5434013" y="2265363"/>
            <a:ext cx="46037" cy="187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
        <p:nvSpPr>
          <p:cNvPr id="28693" name="Rectangle 31"/>
          <p:cNvSpPr>
            <a:spLocks noChangeArrowheads="1"/>
          </p:cNvSpPr>
          <p:nvPr/>
        </p:nvSpPr>
        <p:spPr bwMode="auto">
          <a:xfrm>
            <a:off x="7442200" y="2200275"/>
            <a:ext cx="498475" cy="215900"/>
          </a:xfrm>
          <a:prstGeom prst="rect">
            <a:avLst/>
          </a:prstGeom>
          <a:noFill/>
          <a:ln w="9525">
            <a:noFill/>
            <a:miter lim="800000"/>
            <a:headEnd/>
            <a:tailEnd/>
          </a:ln>
        </p:spPr>
        <p:txBody>
          <a:bodyPr wrap="none" lIns="0" tIns="0" rIns="0" bIns="0">
            <a:spAutoFit/>
          </a:bodyPr>
          <a:lstStyle/>
          <a:p>
            <a:r>
              <a:rPr lang="sv-SE" sz="1400">
                <a:solidFill>
                  <a:srgbClr val="000000"/>
                </a:solidFill>
                <a:latin typeface="Verdana" pitchFamily="34" charset="0"/>
                <a:ea typeface="Verdana" pitchFamily="34" charset="0"/>
                <a:cs typeface="Verdana" pitchFamily="34" charset="0"/>
              </a:rPr>
              <a:t>Totalt</a:t>
            </a:r>
            <a:endParaRPr lang="sv-SE" sz="1400">
              <a:latin typeface="Verdana" pitchFamily="34" charset="0"/>
              <a:ea typeface="Verdana" pitchFamily="34" charset="0"/>
              <a:cs typeface="Verdana" pitchFamily="34" charset="0"/>
            </a:endParaRPr>
          </a:p>
        </p:txBody>
      </p:sp>
      <p:sp>
        <p:nvSpPr>
          <p:cNvPr id="28694" name="Rectangle 27"/>
          <p:cNvSpPr>
            <a:spLocks noChangeArrowheads="1"/>
          </p:cNvSpPr>
          <p:nvPr/>
        </p:nvSpPr>
        <p:spPr bwMode="auto">
          <a:xfrm>
            <a:off x="5446713" y="4111625"/>
            <a:ext cx="1546225" cy="215900"/>
          </a:xfrm>
          <a:prstGeom prst="rect">
            <a:avLst/>
          </a:prstGeom>
          <a:solidFill>
            <a:schemeClr val="bg1"/>
          </a:solidFill>
          <a:ln w="9525">
            <a:noFill/>
            <a:miter lim="800000"/>
            <a:headEnd/>
            <a:tailEnd/>
          </a:ln>
        </p:spPr>
        <p:txBody>
          <a:bodyPr wrap="none" lIns="0" tIns="0" rIns="0" bIns="0">
            <a:spAutoFit/>
          </a:bodyPr>
          <a:lstStyle/>
          <a:p>
            <a:r>
              <a:rPr lang="sv-SE" sz="1400">
                <a:solidFill>
                  <a:srgbClr val="000000"/>
                </a:solidFill>
                <a:latin typeface="Verdana" pitchFamily="34" charset="0"/>
                <a:ea typeface="Verdana" pitchFamily="34" charset="0"/>
                <a:cs typeface="Verdana" pitchFamily="34" charset="0"/>
              </a:rPr>
              <a:t>Bostäder/Service</a:t>
            </a:r>
            <a:endParaRPr lang="sv-SE" sz="1400">
              <a:latin typeface="Verdana" pitchFamily="34" charset="0"/>
              <a:ea typeface="Verdana" pitchFamily="34" charset="0"/>
              <a:cs typeface="Verdana" pitchFamily="34" charset="0"/>
            </a:endParaRPr>
          </a:p>
        </p:txBody>
      </p:sp>
      <p:sp>
        <p:nvSpPr>
          <p:cNvPr id="28695" name="Rectangle 25"/>
          <p:cNvSpPr>
            <a:spLocks noChangeArrowheads="1"/>
          </p:cNvSpPr>
          <p:nvPr/>
        </p:nvSpPr>
        <p:spPr bwMode="auto">
          <a:xfrm>
            <a:off x="5462588" y="4346575"/>
            <a:ext cx="819150" cy="215900"/>
          </a:xfrm>
          <a:prstGeom prst="rect">
            <a:avLst/>
          </a:prstGeom>
          <a:noFill/>
          <a:ln w="9525">
            <a:noFill/>
            <a:miter lim="800000"/>
            <a:headEnd/>
            <a:tailEnd/>
          </a:ln>
        </p:spPr>
        <p:txBody>
          <a:bodyPr wrap="none" lIns="0" tIns="0" rIns="0" bIns="0">
            <a:spAutoFit/>
          </a:bodyPr>
          <a:lstStyle/>
          <a:p>
            <a:r>
              <a:rPr lang="sv-SE" sz="1400">
                <a:solidFill>
                  <a:srgbClr val="000000"/>
                </a:solidFill>
                <a:latin typeface="Verdana" pitchFamily="34" charset="0"/>
                <a:ea typeface="Verdana" pitchFamily="34" charset="0"/>
                <a:cs typeface="Verdana" pitchFamily="34" charset="0"/>
              </a:rPr>
              <a:t>Industrin</a:t>
            </a:r>
            <a:endParaRPr lang="sv-SE" sz="1400">
              <a:latin typeface="Verdana" pitchFamily="34" charset="0"/>
              <a:ea typeface="Verdana" pitchFamily="34" charset="0"/>
              <a:cs typeface="Verdana" pitchFamily="34" charset="0"/>
            </a:endParaRPr>
          </a:p>
        </p:txBody>
      </p:sp>
      <p:sp>
        <p:nvSpPr>
          <p:cNvPr id="28696" name="Rectangle 29"/>
          <p:cNvSpPr>
            <a:spLocks noChangeArrowheads="1"/>
          </p:cNvSpPr>
          <p:nvPr/>
        </p:nvSpPr>
        <p:spPr bwMode="auto">
          <a:xfrm>
            <a:off x="5407025" y="4981575"/>
            <a:ext cx="735013" cy="215900"/>
          </a:xfrm>
          <a:prstGeom prst="rect">
            <a:avLst/>
          </a:prstGeom>
          <a:solidFill>
            <a:schemeClr val="bg1"/>
          </a:solidFill>
          <a:ln w="9525">
            <a:noFill/>
            <a:miter lim="800000"/>
            <a:headEnd/>
            <a:tailEnd/>
          </a:ln>
        </p:spPr>
        <p:txBody>
          <a:bodyPr wrap="none" lIns="0" tIns="0" rIns="0" bIns="0">
            <a:spAutoFit/>
          </a:bodyPr>
          <a:lstStyle/>
          <a:p>
            <a:r>
              <a:rPr lang="sv-SE" sz="1400">
                <a:solidFill>
                  <a:srgbClr val="000000"/>
                </a:solidFill>
                <a:latin typeface="Verdana" pitchFamily="34" charset="0"/>
                <a:ea typeface="Verdana" pitchFamily="34" charset="0"/>
                <a:cs typeface="Verdana" pitchFamily="34" charset="0"/>
              </a:rPr>
              <a:t>Elvärme</a:t>
            </a:r>
            <a:endParaRPr lang="sv-SE" sz="1400">
              <a:latin typeface="Verdana" pitchFamily="34" charset="0"/>
              <a:ea typeface="Verdana" pitchFamily="34" charset="0"/>
              <a:cs typeface="Verdana" pitchFamily="34" charset="0"/>
            </a:endParaRPr>
          </a:p>
        </p:txBody>
      </p:sp>
      <p:sp>
        <p:nvSpPr>
          <p:cNvPr id="28697" name="Rectangle 23"/>
          <p:cNvSpPr>
            <a:spLocks noChangeArrowheads="1"/>
          </p:cNvSpPr>
          <p:nvPr/>
        </p:nvSpPr>
        <p:spPr bwMode="auto">
          <a:xfrm>
            <a:off x="5407025" y="5197475"/>
            <a:ext cx="1503363" cy="388938"/>
          </a:xfrm>
          <a:prstGeom prst="rect">
            <a:avLst/>
          </a:prstGeom>
          <a:noFill/>
          <a:ln w="9525">
            <a:noFill/>
            <a:miter lim="800000"/>
            <a:headEnd/>
            <a:tailEnd/>
          </a:ln>
        </p:spPr>
        <p:txBody>
          <a:bodyPr wrap="none" lIns="0" tIns="0" rIns="0" bIns="0">
            <a:spAutoFit/>
          </a:bodyPr>
          <a:lstStyle/>
          <a:p>
            <a:pPr>
              <a:lnSpc>
                <a:spcPct val="90000"/>
              </a:lnSpc>
            </a:pPr>
            <a:r>
              <a:rPr lang="sv-SE" sz="1400">
                <a:solidFill>
                  <a:srgbClr val="000000"/>
                </a:solidFill>
                <a:latin typeface="Verdana" pitchFamily="34" charset="0"/>
                <a:ea typeface="Verdana" pitchFamily="34" charset="0"/>
                <a:cs typeface="Verdana" pitchFamily="34" charset="0"/>
              </a:rPr>
              <a:t>Oljeanvändning </a:t>
            </a:r>
            <a:br>
              <a:rPr lang="sv-SE" sz="1400">
                <a:solidFill>
                  <a:srgbClr val="000000"/>
                </a:solidFill>
                <a:latin typeface="Verdana" pitchFamily="34" charset="0"/>
                <a:ea typeface="Verdana" pitchFamily="34" charset="0"/>
                <a:cs typeface="Verdana" pitchFamily="34" charset="0"/>
              </a:rPr>
            </a:br>
            <a:r>
              <a:rPr lang="sv-SE" sz="1400">
                <a:solidFill>
                  <a:srgbClr val="000000"/>
                </a:solidFill>
                <a:latin typeface="Verdana" pitchFamily="34" charset="0"/>
                <a:ea typeface="Verdana" pitchFamily="34" charset="0"/>
                <a:cs typeface="Verdana" pitchFamily="34" charset="0"/>
              </a:rPr>
              <a:t>bostäder/service</a:t>
            </a:r>
            <a:endParaRPr lang="sv-SE" sz="1400">
              <a:latin typeface="Verdana" pitchFamily="34" charset="0"/>
              <a:ea typeface="Verdana" pitchFamily="34" charset="0"/>
              <a:cs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Balans varje sekund</a:t>
            </a:r>
            <a:endParaRPr lang="sv-SE" dirty="0"/>
          </a:p>
        </p:txBody>
      </p:sp>
      <p:sp>
        <p:nvSpPr>
          <p:cNvPr id="4" name="Platshållare för bildnummer 3"/>
          <p:cNvSpPr>
            <a:spLocks noGrp="1"/>
          </p:cNvSpPr>
          <p:nvPr>
            <p:ph type="sldNum" sz="quarter" idx="12"/>
          </p:nvPr>
        </p:nvSpPr>
        <p:spPr/>
        <p:txBody>
          <a:bodyPr/>
          <a:lstStyle/>
          <a:p>
            <a:pPr>
              <a:defRPr/>
            </a:pPr>
            <a:fld id="{A6D83593-F706-4E87-98E3-B3BD319E3569}" type="slidenum">
              <a:rPr lang="sv-SE" smtClean="0"/>
              <a:pPr>
                <a:defRPr/>
              </a:pPr>
              <a:t>3</a:t>
            </a:fld>
            <a:endParaRPr lang="sv-SE"/>
          </a:p>
        </p:txBody>
      </p:sp>
      <p:pic>
        <p:nvPicPr>
          <p:cNvPr id="215046" name="Picture 6" descr="http://www.webbmatte.se/bilder/2_2_1_ekv.jpg"/>
          <p:cNvPicPr>
            <a:picLocks noChangeAspect="1" noChangeArrowheads="1"/>
          </p:cNvPicPr>
          <p:nvPr/>
        </p:nvPicPr>
        <p:blipFill>
          <a:blip r:embed="rId2" cstate="print"/>
          <a:srcRect/>
          <a:stretch>
            <a:fillRect/>
          </a:stretch>
        </p:blipFill>
        <p:spPr bwMode="auto">
          <a:xfrm>
            <a:off x="1259632" y="1916832"/>
            <a:ext cx="3057128" cy="2292846"/>
          </a:xfrm>
          <a:prstGeom prst="rect">
            <a:avLst/>
          </a:prstGeom>
          <a:noFill/>
        </p:spPr>
      </p:pic>
      <p:sp>
        <p:nvSpPr>
          <p:cNvPr id="9" name="textruta 8"/>
          <p:cNvSpPr txBox="1"/>
          <p:nvPr/>
        </p:nvSpPr>
        <p:spPr>
          <a:xfrm>
            <a:off x="1115616" y="4077072"/>
            <a:ext cx="3384260" cy="369332"/>
          </a:xfrm>
          <a:prstGeom prst="rect">
            <a:avLst/>
          </a:prstGeom>
          <a:noFill/>
        </p:spPr>
        <p:txBody>
          <a:bodyPr wrap="none" rtlCol="0">
            <a:spAutoFit/>
          </a:bodyPr>
          <a:lstStyle/>
          <a:p>
            <a:r>
              <a:rPr lang="sv-SE" dirty="0" smtClean="0"/>
              <a:t>Elproduktion   =   Elanvändning</a:t>
            </a:r>
            <a:endParaRPr lang="sv-SE" dirty="0"/>
          </a:p>
        </p:txBody>
      </p:sp>
      <p:pic>
        <p:nvPicPr>
          <p:cNvPr id="11" name="Picture 8" descr="http://t1.gstatic.com/images?q=tbn:ANd9GcShmXHDJikoGTUm6VV2HHgO4aAZ2axmJ8GYk2AuwD6GIIpV36UJnQ"/>
          <p:cNvPicPr>
            <a:picLocks noChangeAspect="1" noChangeArrowheads="1"/>
          </p:cNvPicPr>
          <p:nvPr/>
        </p:nvPicPr>
        <p:blipFill>
          <a:blip r:embed="rId3" cstate="print"/>
          <a:srcRect/>
          <a:stretch>
            <a:fillRect/>
          </a:stretch>
        </p:blipFill>
        <p:spPr bwMode="auto">
          <a:xfrm>
            <a:off x="6516216" y="2492896"/>
            <a:ext cx="1711077" cy="171107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Vi tog kontrollen över tillförseln!</a:t>
            </a:r>
            <a:endParaRPr lang="sv-SE" dirty="0"/>
          </a:p>
        </p:txBody>
      </p:sp>
      <p:sp>
        <p:nvSpPr>
          <p:cNvPr id="4" name="Platshållare för bildnummer 3"/>
          <p:cNvSpPr>
            <a:spLocks noGrp="1"/>
          </p:cNvSpPr>
          <p:nvPr>
            <p:ph type="sldNum" sz="quarter" idx="12"/>
          </p:nvPr>
        </p:nvSpPr>
        <p:spPr/>
        <p:txBody>
          <a:bodyPr/>
          <a:lstStyle/>
          <a:p>
            <a:pPr>
              <a:defRPr/>
            </a:pPr>
            <a:fld id="{A6D83593-F706-4E87-98E3-B3BD319E3569}" type="slidenum">
              <a:rPr lang="sv-SE" smtClean="0"/>
              <a:pPr>
                <a:defRPr/>
              </a:pPr>
              <a:t>4</a:t>
            </a:fld>
            <a:endParaRPr lang="sv-SE"/>
          </a:p>
        </p:txBody>
      </p:sp>
      <p:sp>
        <p:nvSpPr>
          <p:cNvPr id="254978" name="AutoShape 2" descr="data:image/jpeg;base64,/9j/4AAQSkZJRgABAQAAAQABAAD/2wCEAAkGBhQQEA8PEBAQDxAQEA8PDw8PDxAQEBAOFBUVFBUQEhUXGyYeFxkjGRQUHy8gIycpLC4sFR4xNTQqNSYrLCkBCQoKDgwOFA8PFSkcFBwpKSkpKSksLCkpKSkpLCkpKSkpKSkpKSkpKSkpLCkpKSkpLCkpKSkpKSkpKSkpKSwpKf/AABEIAPMA0AMBIgACEQEDEQH/xAAbAAABBQEBAAAAAAAAAAAAAAAAAQIDBAUGB//EAEEQAAIBAgIGBggDBgUFAAAAAAABAgMRBBIFITFBUWEGEyJxgZEUMkJSkrHR0hahwSNicpPh8QcVU4LCJDODsvD/xAAYAQEBAQEBAAAAAAAAAAAAAAAAAQIDBP/EABwRAQEBAQACAwAAAAAAAAAAAAABEQISITFBUf/aAAwDAQACEQMRAD8A9xAAAAAbKaW0BwETxC5+CD0lc/ImiUCL0lc/IT0lc/IaJgIvSVz8hPSVz8homAh9JXPyD0lc/IaJgIfSVz8g9KXB+Q0TAQ+lLn5B6UufkNEwEPpS5+QnpS4MaJwIPSlz8g9KXPyLonAg9KXBh6WufkTROAyFRPY7jygAAAAAAI6k7LUQZeJIp3ZI0QV7CWJnDgMsRdMsI0SWEaAjsA+w2wUgoAQIKCQNAIAXFKEAUY5AObEGOQmYIfcbcbnEzkUOTWtOz4l3CYnOuDW1fqigxcLPLNc+y/HZ+ZYlawAgNIBGKIwKqHqYxAZVL1g1sYKihRWJcbUexEDZTGtiTkkm27Ja2+COb0tpVz1K6hrSS2ytxM9dYq/jukEYXjTXWS8orxOX070prKlWlGrkcKc5pUUk+wnK2Z7NSsQ1m5clwWz+pWrYNTjOEr5ZxlCVnZ5ZJxdnxs2cr1a1jhcXpTH4ieaniq9XNr6ulXrQlC+5wbT5X1oTDdI8bhM06mLq3UZXw8q9apLxs7U3q23fczqMH0c6huVOvVg2knLKm7LXbs2e0q4/ohCtKUp1qsnKKUmlGN9VnqezaXyiuw0T0rqqFPNU6xuMW+uSzNtJ+tGx0+j9Pwq2jL9lN7Iyd4yf7sv0OBhQsklsSSXcthYotrmuD2f0JOrEx6SI0c9oTTWynUbcdik7uUOUuMeZ0R1l1hBN2YzMPxOy5WzlE6YZiFSHJgSXI5vfwaf5jkNqbPL5oDcAANoBGKIwKqARCmWgAAAoyoPRWx2IVOE5v2Y38QMnTWM9herHXL96W5GBUu3d/wBEuCLEpuUISbu2235yGZTz27WordUGQsOJHJEGXpzS8MJSdaopNZlCMYWvKTu9r2LUM0PpOGKoxrQTim3FxltUkk/LWW9I6Mp4im6VaOeDadrtNNbGmiXRmioUYRpUo5YK9le7vzfl5BTVRJqeHua+E0Zm2rUX/wDJVtWovjU1i4fANtW1M6jR6agovds5LgRYfR2VpvX4GkoWR055xmqeM9QpRL2OXZZQibRIh6GIegHjKmwemMqfT5gboABtAIxRGBUQoiFMtAAABTI6R3dLItsmr9y1s1jK057H+/8A9TPXwOfhG0IK+tX+b+o7LfUIkVNNzccNUytxcnTpuS1NQm7O3C+peJwnto/0mDk6aq0nU3041YOa8L3Bo4//ACWK2RS3q2prmu463BScqdOU9cnCLk3tb4+Nr+JRNTpmtgMBfW0V8Hh7uKXHW+R0WFpJJ22J2XM3zEOo0LCPSNJT6p1qSqbFTdSCnfha97jsc2qU3HVLK7NbVuuu69/A5yj0XhNWyrLxavf6lts9SI6xIZXnZX1eOojwVHJThHM55VlUpO8mlsu9/DwLFjYoYupmp31eHIoxNHSEUoWVls1LUZ0QlSIkRGh8QHoZP6fMeNl9PmBuAAG0AjFEYFRCiIUy0AAAAy+kCapZltjJP/a+y/mahDi6KnGUHslG39SWbBylGF4KXFtfMSrTUk4ySlGStKL2NE0aTjBRe1Skn3ptfoMaODTJeg4Xu5VJR9xyVvF2uy/CPhy3CsdTA2NF0t5sxOXqae6lyp0qE8TUpQjUrNSyUqMZeqpys25vaoqL1PXYvdHOkqxV1Kk6MlfL2+sp1ErXUZWTzK6vFxTs760dYy3bbnrXAbSwyirK9uFx6HGwIGxRGBT0jLs+RnRL+PfZfeUIkSpEPQxD0A8a/oOGy+gG4AAbQCMURgVEKIhTKgVCChSDZjxkwMnS+F9tbPa5Pj47DHlI6tq+p7DE0nopxvOGuO9bXH6o5dc/cWMmTHQZDNi06hzVi6UpONTFQuo4mderiMPOc5xjUoVlB5Vrs8ri4tLWrcGje6M4HJKjRpuOSNVYm0c05U6SjONpyaVsyllSet2fCxHh+luErQ6qm6GPqxd1h4LrHlVoymuy9Suthr4HpbhKWWjWnRwFabusNUapSs5ZYzs0l2rbztLcxjx+3SJDkIhxtQMqT3BOZC2BBjF2H4FGJexnqPwKMSJUiHoYh8QHIa/oOGv6AboABtAIKAFNCiIUy0AAAAbMcNmA0EAEFDG6Gp1Lu2SXvRWq/OP9jD0j0aq5Kip5amanUjFJ2ldwklql3nUVKqiryaiuLZk4/pVSpRm0pVMsZSaVldRTdvy3mOpFjy3R+gMVgoqotHYmdVLqVSp0ZuOSybm6kLq3ZjZJ62+RtYbRNXHU6rq4DE0MQqNSnGNahNRnF5srhUqJWactaduWolf+ME5RvRwMJPaqc8TLrHGyeayhbfs5EtL/ABblGDniMHCm/ZpxxEpTkltl2oWit13td+BLOf1dr0fBtxp01L1lTpqX8Sik/wA0ySVUwdH9K6NWMJPNSzwhNKVmkpRTtdd6NinUUleLUlxTujpLKycwAAIMb6j8CjEvYz1H4FCISpUx6GIegFEf6oUR/qBugAG0AgogFRCiIUy0AAAAbMcNkA0oaR0qqSaVnL5P9WP0ljerjZPtNX7lx7zlq03J3Zz66wkMxuOnUbcpPuuUalLMmnsalF9zTT+ZalEa4nJpyGj+hksNUhVp4tyyRlGMKtCMo2lF07t3b1J8NqRLpropLFzjUqYnK1Dq2qVG0XFNtXbep9rcizp7S0o9dlnOEaU3RjGi1GtXrqMXPtPXGCclFKOttPXsK2i9OftaUOtqVadZqk1WTlUpV2nly1LduDacWns1NM3nWabG/Ro5YxitkYxiu6KsvySNTR9ecO1Sk0160Nqku7eU1EnpQZgdXovS8a6tbLUXrQfzRfOPhCWZSTakmmpbzqcHXc4JyVpL1luvxR2561mjG+oyhEv431H4FCJpKkiSIjiSIBRPqhRv1QRvAAGwAAAUvqOGjjLQAAuADKkra3sS1jzO07Wy0Z22tKK8RRiYvFdb2+M2l3JtIqSQtH/txX7z1ctYrPPWkMkRyRJKazZc0c3u5o5vK9xrRBy+n9BSlOpVhR65VWpyUMrq06lrStGTSnCWqeppqSvs1DtAaFq5aFKdOVHD4eu8Uo1JRdavicjhFyUW1CEU3qbbbb17EunhTuaeAwF3sOktzEQYXRzluNalodW5mhh8LYm66Kai5RUnsi5JPyLOYmqFLRKRoQopLVwJRKs0ldmpJBTxvqPwKETQxrvBsz4lSpEPQxD0A4Teu9Cjd670EbwABsAAAFLiOG8RxloAAABm6aeqH8TflE0jL6QO1NS92S/NWM9fA51IraVrOFCpOLyy7Ecy2xUpJNr5eJapRvHNfVfL8/oLUpKSlGSUoyTjKL2Si9qZwjTkpV4cEmtaa2343N/AVXOlTm9so7eNm1fxsZn4MpKV+truH+m5R8s1r2/M3aUErJJJJJJLYktSSKLOEw92kdJhKFkjM0VR3m3BWOvMZNxM8tOcvdi35GThoQk9id+Ou74m3y/szJh0XhGeaNWvGP8Apqccq5JtXS8R1LbBp4X1Vd3s2rvhfUvDZ4EzQkYpJJKyWpLghTYp4+mlTaSsuRnRNPST7DMyJESIehiHoBwm9d6FE3rvQRugAGwAAAUvqOQ3j3jjLQAAACnpTD9ZSnDe4u3etaLhHMDksOv2Uf4n85Cs0NJYXK7JWUm5Lhme1fmzObPPZlaiKQ6mhsmLSYg6LRkNSNJHJ9ItGVsTgKtHDSy1pWy61G63q71efAtdAtC1sJgoUMRNzqZpSs5KWRO3Zvd950lu5iZ6dIkPQxDkdELYSQqEm7L/AO2gU8e+zLwM6JfxnqMz4kSpUOQ1McgHib13r5iib13oI3QADYAAAKT394o2+3vY4y0UBBLgOI5jrjXICGvQU4uL2PfvT4o5/G4Rwdnt3PdJcTpUMrUFNZZK6+T4pmOudHGzYU6ms2MboOSu4/tFw9teG8wsdh3GFSyd+rn2Zdl3ytLbzOVljTRpdLaFGnm6ynVs4qUadWGZJ7JPley8Ua2j+lWGqwjJ16NOUr/s51oKas3HXrW21/E8W0XpmODSzOr18YQpTo06Lp5Est1OdTfeMdSju2m1hek1Cu7tP0mTajGth6tZ1GlanCM6Mtu6zjuN7YY9oXz1+A8z9Av/AKXC8Vh6MXrvZqEU14NNeBdlUsdWTmyKcriSlcbKVtb1AVtI1LQ73YoQmMxuM6yWp9mOpc+ZDFmWV6MiSLKcJk8JgTjb613obmFT1rvRR0AABsAAAFCeqTXMVMfjKXtLdt7uJUVYw0sXGuRDKuRTxSAsymQzrFGvpFLeZeJ0vwJqNmppRQ5lafSqnHU4z8En+pzdfFuW8rONwOq/GFL3Kvwr6javSyjNWlSnNcJ04SX5nLdWLkA0setHV2pVcDnklZSs4u3C8ZrULoypo/Cz6yhgnTnbLnScpZXtScpOyM3qw6sGuoj0vpJWVOoktiUYJLusxfxhS9yr5R+py+UMgHSz6YQ9mnJ/xNJGfitPTq6naMfdj+r3mVkFSsBowrlqniOZjxqWJYYgg24VkyVVEZFOuWIVyo0lUJaDzSjFb5RX5lCFU19B4fM+tt2VdQfvN7ZrluXG7LPY3AADYAAAApYnRqldxeRvgrp+BdADn6+iK3suk++Uo/8AFlKroLFvfQX/AJJ/YdaBnxHD1OiWKe2VH+ZP7Bn4MxHGj/Mn9h3YDxg4ePQ2vxo/zJ/YPXQ6vxo/HP7DtQLg4r8H1uNH45faL+D63Gl8cvtO0AYOL/B9bjS+OX2h+D63Gl8c/sO0AYOM/B9bjS+Of2Cfg+txo/HP7DtAGDjF0Pre9S+Kb/4ivobW96l8U/tOyAYOKfQur79L4p/aJ+Cq3v0fOf2nbAMg42HQ6svbpec/oWIdFaq21KS7lN/odUBMgxcL0aitdSTqfu2ywf8AEtsvO3I2Iwts7rbrDgNAAAAAAAAAAAAAAAAAAAAAAAAAAAAAAAAAAAAAAAAAAAAAAAP/2Q=="/>
          <p:cNvSpPr>
            <a:spLocks noChangeAspect="1" noChangeArrowheads="1"/>
          </p:cNvSpPr>
          <p:nvPr/>
        </p:nvSpPr>
        <p:spPr bwMode="auto">
          <a:xfrm>
            <a:off x="0" y="-1104900"/>
            <a:ext cx="1981200" cy="2314575"/>
          </a:xfrm>
          <a:prstGeom prst="rect">
            <a:avLst/>
          </a:prstGeom>
          <a:noFill/>
        </p:spPr>
        <p:txBody>
          <a:bodyPr vert="horz" wrap="square" lIns="91440" tIns="45720" rIns="91440" bIns="45720" numCol="1" anchor="t" anchorCtr="0" compatLnSpc="1">
            <a:prstTxWarp prst="textNoShape">
              <a:avLst/>
            </a:prstTxWarp>
          </a:bodyPr>
          <a:lstStyle/>
          <a:p>
            <a:endParaRPr lang="sv-SE"/>
          </a:p>
        </p:txBody>
      </p:sp>
      <p:sp>
        <p:nvSpPr>
          <p:cNvPr id="254980" name="AutoShape 4" descr="data:image/jpeg;base64,/9j/4AAQSkZJRgABAQAAAQABAAD/2wCEAAkGBhQQEA8PEBAQDxAQEA8PDw8PDxAQEBAOFBUVFBUQEhUXGyYeFxkjGRQUHy8gIycpLC4sFR4xNTQqNSYrLCkBCQoKDgwOFA8PFSkcFBwpKSkpKSksLCkpKSkpLCkpKSkpKSkpKSkpKSkpLCkpKSkpLCkpKSkpKSkpKSkpKSwpKf/AABEIAPMA0AMBIgACEQEDEQH/xAAbAAABBQEBAAAAAAAAAAAAAAAAAQIDBAUGB//EAEEQAAIBAgIGBggDBgUFAAAAAAABAgMRBBIFITFBUWEGEyJxgZEUMkJSkrHR0hahwSNicpPh8QcVU4LCJDODsvD/xAAYAQEBAQEBAAAAAAAAAAAAAAAAAQIDBP/EABwRAQEBAQACAwAAAAAAAAAAAAABEQISITFBUf/aAAwDAQACEQMRAD8A9xAAAAAbKaW0BwETxC5+CD0lc/ImiUCL0lc/IT0lc/IaJgIvSVz8hPSVz8homAh9JXPyD0lc/IaJgIfSVz8g9KXB+Q0TAQ+lLn5B6UufkNEwEPpS5+QnpS4MaJwIPSlz8g9KXPyLonAg9KXBh6WufkTROAyFRPY7jygAAAAAAI6k7LUQZeJIp3ZI0QV7CWJnDgMsRdMsI0SWEaAjsA+w2wUgoAQIKCQNAIAXFKEAUY5AObEGOQmYIfcbcbnEzkUOTWtOz4l3CYnOuDW1fqigxcLPLNc+y/HZ+ZYlawAgNIBGKIwKqHqYxAZVL1g1sYKihRWJcbUexEDZTGtiTkkm27Ja2+COb0tpVz1K6hrSS2ytxM9dYq/jukEYXjTXWS8orxOX070prKlWlGrkcKc5pUUk+wnK2Z7NSsQ1m5clwWz+pWrYNTjOEr5ZxlCVnZ5ZJxdnxs2cr1a1jhcXpTH4ieaniq9XNr6ulXrQlC+5wbT5X1oTDdI8bhM06mLq3UZXw8q9apLxs7U3q23fczqMH0c6huVOvVg2knLKm7LXbs2e0q4/ohCtKUp1qsnKKUmlGN9VnqezaXyiuw0T0rqqFPNU6xuMW+uSzNtJ+tGx0+j9Pwq2jL9lN7Iyd4yf7sv0OBhQsklsSSXcthYotrmuD2f0JOrEx6SI0c9oTTWynUbcdik7uUOUuMeZ0R1l1hBN2YzMPxOy5WzlE6YZiFSHJgSXI5vfwaf5jkNqbPL5oDcAANoBGKIwKqARCmWgAAAoyoPRWx2IVOE5v2Y38QMnTWM9herHXL96W5GBUu3d/wBEuCLEpuUISbu2235yGZTz27WordUGQsOJHJEGXpzS8MJSdaopNZlCMYWvKTu9r2LUM0PpOGKoxrQTim3FxltUkk/LWW9I6Mp4im6VaOeDadrtNNbGmiXRmioUYRpUo5YK9le7vzfl5BTVRJqeHua+E0Zm2rUX/wDJVtWovjU1i4fANtW1M6jR6agovds5LgRYfR2VpvX4GkoWR055xmqeM9QpRL2OXZZQibRIh6GIegHjKmwemMqfT5gboABtAIxRGBUQoiFMtAAABTI6R3dLItsmr9y1s1jK057H+/8A9TPXwOfhG0IK+tX+b+o7LfUIkVNNzccNUytxcnTpuS1NQm7O3C+peJwnto/0mDk6aq0nU3041YOa8L3Bo4//ACWK2RS3q2prmu463BScqdOU9cnCLk3tb4+Nr+JRNTpmtgMBfW0V8Hh7uKXHW+R0WFpJJ22J2XM3zEOo0LCPSNJT6p1qSqbFTdSCnfha97jsc2qU3HVLK7NbVuuu69/A5yj0XhNWyrLxavf6lts9SI6xIZXnZX1eOojwVHJThHM55VlUpO8mlsu9/DwLFjYoYupmp31eHIoxNHSEUoWVls1LUZ0QlSIkRGh8QHoZP6fMeNl9PmBuAAG0AjFEYFRCiIUy0AAAAy+kCapZltjJP/a+y/mahDi6KnGUHslG39SWbBylGF4KXFtfMSrTUk4ySlGStKL2NE0aTjBRe1Skn3ptfoMaODTJeg4Xu5VJR9xyVvF2uy/CPhy3CsdTA2NF0t5sxOXqae6lyp0qE8TUpQjUrNSyUqMZeqpys25vaoqL1PXYvdHOkqxV1Kk6MlfL2+sp1ErXUZWTzK6vFxTs760dYy3bbnrXAbSwyirK9uFx6HGwIGxRGBT0jLs+RnRL+PfZfeUIkSpEPQxD0A8a/oOGy+gG4AAbQCMURgVEKIhTKgVCChSDZjxkwMnS+F9tbPa5Pj47DHlI6tq+p7DE0nopxvOGuO9bXH6o5dc/cWMmTHQZDNi06hzVi6UpONTFQuo4mderiMPOc5xjUoVlB5Vrs8ri4tLWrcGje6M4HJKjRpuOSNVYm0c05U6SjONpyaVsyllSet2fCxHh+luErQ6qm6GPqxd1h4LrHlVoymuy9Suthr4HpbhKWWjWnRwFabusNUapSs5ZYzs0l2rbztLcxjx+3SJDkIhxtQMqT3BOZC2BBjF2H4FGJexnqPwKMSJUiHoYh8QHIa/oOGv6AboABtAIKAFNCiIUy0AAAAbMcNmA0EAEFDG6Gp1Lu2SXvRWq/OP9jD0j0aq5Kip5amanUjFJ2ldwklql3nUVKqiryaiuLZk4/pVSpRm0pVMsZSaVldRTdvy3mOpFjy3R+gMVgoqotHYmdVLqVSp0ZuOSybm6kLq3ZjZJ62+RtYbRNXHU6rq4DE0MQqNSnGNahNRnF5srhUqJWactaduWolf+ME5RvRwMJPaqc8TLrHGyeayhbfs5EtL/ABblGDniMHCm/ZpxxEpTkltl2oWit13td+BLOf1dr0fBtxp01L1lTpqX8Sik/wA0ySVUwdH9K6NWMJPNSzwhNKVmkpRTtdd6NinUUleLUlxTujpLKycwAAIMb6j8CjEvYz1H4FCISpUx6GIegFEf6oUR/qBugAG0AgogFRCiIUy0AAAAbMcNkA0oaR0qqSaVnL5P9WP0ljerjZPtNX7lx7zlq03J3Zz66wkMxuOnUbcpPuuUalLMmnsalF9zTT+ZalEa4nJpyGj+hksNUhVp4tyyRlGMKtCMo2lF07t3b1J8NqRLpropLFzjUqYnK1Dq2qVG0XFNtXbep9rcizp7S0o9dlnOEaU3RjGi1GtXrqMXPtPXGCclFKOttPXsK2i9OftaUOtqVadZqk1WTlUpV2nly1LduDacWns1NM3nWabG/Ro5YxitkYxiu6KsvySNTR9ecO1Sk0160Nqku7eU1EnpQZgdXovS8a6tbLUXrQfzRfOPhCWZSTakmmpbzqcHXc4JyVpL1luvxR2561mjG+oyhEv431H4FCJpKkiSIjiSIBRPqhRv1QRvAAGwAAAUvqOGjjLQAAuADKkra3sS1jzO07Wy0Z22tKK8RRiYvFdb2+M2l3JtIqSQtH/txX7z1ctYrPPWkMkRyRJKazZc0c3u5o5vK9xrRBy+n9BSlOpVhR65VWpyUMrq06lrStGTSnCWqeppqSvs1DtAaFq5aFKdOVHD4eu8Uo1JRdavicjhFyUW1CEU3qbbbb17EunhTuaeAwF3sOktzEQYXRzluNalodW5mhh8LYm66Kai5RUnsi5JPyLOYmqFLRKRoQopLVwJRKs0ldmpJBTxvqPwKETQxrvBsz4lSpEPQxD0A4Teu9Cjd670EbwABsAAAFLiOG8RxloAAABm6aeqH8TflE0jL6QO1NS92S/NWM9fA51IraVrOFCpOLyy7Ecy2xUpJNr5eJapRvHNfVfL8/oLUpKSlGSUoyTjKL2Si9qZwjTkpV4cEmtaa2343N/AVXOlTm9so7eNm1fxsZn4MpKV+truH+m5R8s1r2/M3aUErJJJJJJLYktSSKLOEw92kdJhKFkjM0VR3m3BWOvMZNxM8tOcvdi35GThoQk9id+Ou74m3y/szJh0XhGeaNWvGP8Apqccq5JtXS8R1LbBp4X1Vd3s2rvhfUvDZ4EzQkYpJJKyWpLghTYp4+mlTaSsuRnRNPST7DMyJESIehiHoBwm9d6FE3rvQRugAGwAAAUvqOQ3j3jjLQAAACnpTD9ZSnDe4u3etaLhHMDksOv2Uf4n85Cs0NJYXK7JWUm5Lhme1fmzObPPZlaiKQ6mhsmLSYg6LRkNSNJHJ9ItGVsTgKtHDSy1pWy61G63q71efAtdAtC1sJgoUMRNzqZpSs5KWRO3Zvd950lu5iZ6dIkPQxDkdELYSQqEm7L/AO2gU8e+zLwM6JfxnqMz4kSpUOQ1McgHib13r5iib13oI3QADYAAAKT394o2+3vY4y0UBBLgOI5jrjXICGvQU4uL2PfvT4o5/G4Rwdnt3PdJcTpUMrUFNZZK6+T4pmOudHGzYU6ms2MboOSu4/tFw9teG8wsdh3GFSyd+rn2Zdl3ytLbzOVljTRpdLaFGnm6ynVs4qUadWGZJ7JPley8Ua2j+lWGqwjJ16NOUr/s51oKas3HXrW21/E8W0XpmODSzOr18YQpTo06Lp5Est1OdTfeMdSju2m1hek1Cu7tP0mTajGth6tZ1GlanCM6Mtu6zjuN7YY9oXz1+A8z9Av/AKXC8Vh6MXrvZqEU14NNeBdlUsdWTmyKcriSlcbKVtb1AVtI1LQ73YoQmMxuM6yWp9mOpc+ZDFmWV6MiSLKcJk8JgTjb613obmFT1rvRR0AABsAAAFCeqTXMVMfjKXtLdt7uJUVYw0sXGuRDKuRTxSAsymQzrFGvpFLeZeJ0vwJqNmppRQ5lafSqnHU4z8En+pzdfFuW8rONwOq/GFL3Kvwr6javSyjNWlSnNcJ04SX5nLdWLkA0setHV2pVcDnklZSs4u3C8ZrULoypo/Cz6yhgnTnbLnScpZXtScpOyM3qw6sGuoj0vpJWVOoktiUYJLusxfxhS9yr5R+py+UMgHSz6YQ9mnJ/xNJGfitPTq6naMfdj+r3mVkFSsBowrlqniOZjxqWJYYgg24VkyVVEZFOuWIVyo0lUJaDzSjFb5RX5lCFU19B4fM+tt2VdQfvN7ZrluXG7LPY3AADYAAAApYnRqldxeRvgrp+BdADn6+iK3suk++Uo/8AFlKroLFvfQX/AJJ/YdaBnxHD1OiWKe2VH+ZP7Bn4MxHGj/Mn9h3YDxg4ePQ2vxo/zJ/YPXQ6vxo/HP7DtQLg4r8H1uNH45faL+D63Gl8cvtO0AYOL/B9bjS+OX2h+D63Gl8c/sO0AYOM/B9bjS+Of2Cfg+txo/HP7DtAGDjF0Pre9S+Kb/4ivobW96l8U/tOyAYOKfQur79L4p/aJ+Cq3v0fOf2nbAMg42HQ6svbpec/oWIdFaq21KS7lN/odUBMgxcL0aitdSTqfu2ywf8AEtsvO3I2Iwts7rbrDgNAAAAAAAAAAAAAAAAAAAAAAAAAAAAAAAAAAAAAAAAAAAAAAAP/2Q=="/>
          <p:cNvSpPr>
            <a:spLocks noChangeAspect="1" noChangeArrowheads="1"/>
          </p:cNvSpPr>
          <p:nvPr/>
        </p:nvSpPr>
        <p:spPr bwMode="auto">
          <a:xfrm>
            <a:off x="0" y="-1104900"/>
            <a:ext cx="1981200" cy="2314575"/>
          </a:xfrm>
          <a:prstGeom prst="rect">
            <a:avLst/>
          </a:prstGeom>
          <a:noFill/>
        </p:spPr>
        <p:txBody>
          <a:bodyPr vert="horz" wrap="square" lIns="91440" tIns="45720" rIns="91440" bIns="45720" numCol="1" anchor="t" anchorCtr="0" compatLnSpc="1">
            <a:prstTxWarp prst="textNoShape">
              <a:avLst/>
            </a:prstTxWarp>
          </a:bodyPr>
          <a:lstStyle/>
          <a:p>
            <a:endParaRPr lang="sv-SE"/>
          </a:p>
        </p:txBody>
      </p:sp>
      <p:pic>
        <p:nvPicPr>
          <p:cNvPr id="254982" name="Picture 6" descr="http://www.annonsera.se/images/00040/0/eljo-trend-v%C3%A4gguttag.jpg"/>
          <p:cNvPicPr>
            <a:picLocks noChangeAspect="1" noChangeArrowheads="1"/>
          </p:cNvPicPr>
          <p:nvPr/>
        </p:nvPicPr>
        <p:blipFill>
          <a:blip r:embed="rId2" cstate="print"/>
          <a:srcRect/>
          <a:stretch>
            <a:fillRect/>
          </a:stretch>
        </p:blipFill>
        <p:spPr bwMode="auto">
          <a:xfrm>
            <a:off x="1259632" y="1916832"/>
            <a:ext cx="2857500" cy="3333750"/>
          </a:xfrm>
          <a:prstGeom prst="rect">
            <a:avLst/>
          </a:prstGeom>
          <a:noFill/>
        </p:spPr>
      </p:pic>
      <p:pic>
        <p:nvPicPr>
          <p:cNvPr id="254984" name="Picture 8" descr="http://1.bp.blogspot.com/-aJW0gLrGogY/UJ7d49zauOI/AAAAAAAAB5E/9OTXYUxFNaM/s320/27063-4.jpg"/>
          <p:cNvPicPr>
            <a:picLocks noChangeAspect="1" noChangeArrowheads="1"/>
          </p:cNvPicPr>
          <p:nvPr/>
        </p:nvPicPr>
        <p:blipFill>
          <a:blip r:embed="rId3" cstate="print"/>
          <a:srcRect/>
          <a:stretch>
            <a:fillRect/>
          </a:stretch>
        </p:blipFill>
        <p:spPr bwMode="auto">
          <a:xfrm>
            <a:off x="5220072" y="2420888"/>
            <a:ext cx="2381250" cy="233362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Bra nätbild 3.jpg"/>
          <p:cNvPicPr>
            <a:picLocks noChangeAspect="1"/>
          </p:cNvPicPr>
          <p:nvPr/>
        </p:nvPicPr>
        <p:blipFill>
          <a:blip r:embed="rId2" cstate="print"/>
          <a:stretch>
            <a:fillRect/>
          </a:stretch>
        </p:blipFill>
        <p:spPr>
          <a:xfrm>
            <a:off x="0" y="500042"/>
            <a:ext cx="9149338" cy="528641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496944" cy="1341362"/>
          </a:xfrm>
        </p:spPr>
        <p:txBody>
          <a:bodyPr>
            <a:normAutofit fontScale="90000"/>
          </a:bodyPr>
          <a:lstStyle/>
          <a:p>
            <a:r>
              <a:rPr lang="sv-SE" dirty="0" smtClean="0"/>
              <a:t>EU klimat- och energifärdplan mot 2050</a:t>
            </a:r>
            <a:br>
              <a:rPr lang="sv-SE" dirty="0" smtClean="0"/>
            </a:br>
            <a:r>
              <a:rPr lang="sv-SE" sz="1800" dirty="0" smtClean="0"/>
              <a:t>- efter 2020 krävs ytterligare ansträngningar inom alla sektorer för att nå målet om 80-95% reduktion 2050 </a:t>
            </a:r>
            <a:r>
              <a:rPr lang="sv-SE" dirty="0" smtClean="0"/>
              <a:t/>
            </a:r>
            <a:br>
              <a:rPr lang="sv-SE" dirty="0" smtClean="0"/>
            </a:br>
            <a:endParaRPr lang="en-US" dirty="0"/>
          </a:p>
        </p:txBody>
      </p:sp>
      <p:pic>
        <p:nvPicPr>
          <p:cNvPr id="8" name="Picture 7" descr="EUsRoadmap2050.bmp"/>
          <p:cNvPicPr>
            <a:picLocks noChangeAspect="1"/>
          </p:cNvPicPr>
          <p:nvPr/>
        </p:nvPicPr>
        <p:blipFill>
          <a:blip r:embed="rId3" cstate="print"/>
          <a:stretch>
            <a:fillRect/>
          </a:stretch>
        </p:blipFill>
        <p:spPr>
          <a:xfrm>
            <a:off x="1259632" y="1196752"/>
            <a:ext cx="6516540" cy="3744416"/>
          </a:xfrm>
          <a:prstGeom prst="rect">
            <a:avLst/>
          </a:prstGeom>
        </p:spPr>
      </p:pic>
      <p:sp>
        <p:nvSpPr>
          <p:cNvPr id="11" name="textruta 10"/>
          <p:cNvSpPr txBox="1"/>
          <p:nvPr/>
        </p:nvSpPr>
        <p:spPr>
          <a:xfrm>
            <a:off x="683568" y="4797152"/>
            <a:ext cx="6768752" cy="1477328"/>
          </a:xfrm>
          <a:prstGeom prst="rect">
            <a:avLst/>
          </a:prstGeom>
          <a:noFill/>
        </p:spPr>
        <p:txBody>
          <a:bodyPr wrap="square" rtlCol="0">
            <a:spAutoFit/>
          </a:bodyPr>
          <a:lstStyle/>
          <a:p>
            <a:pPr>
              <a:buClr>
                <a:srgbClr val="0062A5"/>
              </a:buClr>
              <a:buFont typeface="Arial" pitchFamily="34" charset="0"/>
              <a:buChar char="•"/>
            </a:pPr>
            <a:r>
              <a:rPr lang="sv-SE" dirty="0" smtClean="0"/>
              <a:t> El spelar en större roll</a:t>
            </a:r>
          </a:p>
          <a:p>
            <a:pPr>
              <a:buClr>
                <a:srgbClr val="0062A5"/>
              </a:buClr>
              <a:buFont typeface="Arial" pitchFamily="34" charset="0"/>
              <a:buChar char="•"/>
            </a:pPr>
            <a:r>
              <a:rPr lang="sv-SE" dirty="0" smtClean="0"/>
              <a:t> Utsläppen i kraftsektorn bör minska till nära noll</a:t>
            </a:r>
          </a:p>
          <a:p>
            <a:pPr>
              <a:buClr>
                <a:srgbClr val="0062A5"/>
              </a:buClr>
              <a:buFont typeface="Arial" pitchFamily="34" charset="0"/>
              <a:buChar char="•"/>
            </a:pPr>
            <a:r>
              <a:rPr lang="sv-SE" dirty="0" smtClean="0"/>
              <a:t> Alla klimatneutrala kraftslag nödvändiga, inklusive CCS och kärnkraft</a:t>
            </a:r>
          </a:p>
          <a:p>
            <a:pPr>
              <a:buClr>
                <a:srgbClr val="0062A5"/>
              </a:buClr>
              <a:buFont typeface="Arial" pitchFamily="34" charset="0"/>
              <a:buChar char="•"/>
            </a:pPr>
            <a:r>
              <a:rPr lang="sv-SE" dirty="0" smtClean="0"/>
              <a:t> Stor utmaningar för elmarknaden och kraftsystemet</a:t>
            </a:r>
          </a:p>
          <a:p>
            <a:pPr>
              <a:buClr>
                <a:srgbClr val="0062A5"/>
              </a:buClr>
              <a:buFont typeface="Arial" pitchFamily="34" charset="0"/>
              <a:buChar char="•"/>
            </a:pPr>
            <a:r>
              <a:rPr lang="sv-SE" dirty="0" smtClean="0"/>
              <a:t> Hushållens utgifter för energi ökar</a:t>
            </a:r>
            <a:endParaRPr lang="sv-SE" dirty="0"/>
          </a:p>
        </p:txBody>
      </p:sp>
      <p:pic>
        <p:nvPicPr>
          <p:cNvPr id="9" name="Bildobjekt 10" descr="OH_bård_sid2_bildspel.jpg"/>
          <p:cNvPicPr>
            <a:picLocks noChangeAspect="1"/>
          </p:cNvPicPr>
          <p:nvPr/>
        </p:nvPicPr>
        <p:blipFill rotWithShape="1">
          <a:blip r:embed="rId4" cstate="print"/>
          <a:srcRect t="90971"/>
          <a:stretch/>
        </p:blipFill>
        <p:spPr>
          <a:xfrm>
            <a:off x="-36512" y="6240462"/>
            <a:ext cx="9144000" cy="617537"/>
          </a:xfrm>
          <a:prstGeom prst="rect">
            <a:avLst/>
          </a:prstGeom>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pPr>
              <a:defRPr/>
            </a:pPr>
            <a:fld id="{A6D83593-F706-4E87-98E3-B3BD319E3569}" type="slidenum">
              <a:rPr lang="sv-SE" smtClean="0"/>
              <a:pPr>
                <a:defRPr/>
              </a:pPr>
              <a:t>7</a:t>
            </a:fld>
            <a:endParaRPr lang="sv-SE"/>
          </a:p>
        </p:txBody>
      </p:sp>
      <p:sp>
        <p:nvSpPr>
          <p:cNvPr id="254978" name="AutoShape 2" descr="data:image/jpeg;base64,/9j/4AAQSkZJRgABAQAAAQABAAD/2wCEAAkGBhQQEA8PEBAQDxAQEA8PDw8PDxAQEBAOFBUVFBUQEhUXGyYeFxkjGRQUHy8gIycpLC4sFR4xNTQqNSYrLCkBCQoKDgwOFA8PFSkcFBwpKSkpKSksLCkpKSkpLCkpKSkpKSkpKSkpKSkpLCkpKSkpLCkpKSkpKSkpKSkpKSwpKf/AABEIAPMA0AMBIgACEQEDEQH/xAAbAAABBQEBAAAAAAAAAAAAAAAAAQIDBAUGB//EAEEQAAIBAgIGBggDBgUFAAAAAAABAgMRBBIFITFBUWEGEyJxgZEUMkJSkrHR0hahwSNicpPh8QcVU4LCJDODsvD/xAAYAQEBAQEBAAAAAAAAAAAAAAAAAQIDBP/EABwRAQEBAQACAwAAAAAAAAAAAAABEQISITFBUf/aAAwDAQACEQMRAD8A9xAAAAAbKaW0BwETxC5+CD0lc/ImiUCL0lc/IT0lc/IaJgIvSVz8hPSVz8homAh9JXPyD0lc/IaJgIfSVz8g9KXB+Q0TAQ+lLn5B6UufkNEwEPpS5+QnpS4MaJwIPSlz8g9KXPyLonAg9KXBh6WufkTROAyFRPY7jygAAAAAAI6k7LUQZeJIp3ZI0QV7CWJnDgMsRdMsI0SWEaAjsA+w2wUgoAQIKCQNAIAXFKEAUY5AObEGOQmYIfcbcbnEzkUOTWtOz4l3CYnOuDW1fqigxcLPLNc+y/HZ+ZYlawAgNIBGKIwKqHqYxAZVL1g1sYKihRWJcbUexEDZTGtiTkkm27Ja2+COb0tpVz1K6hrSS2ytxM9dYq/jukEYXjTXWS8orxOX070prKlWlGrkcKc5pUUk+wnK2Z7NSsQ1m5clwWz+pWrYNTjOEr5ZxlCVnZ5ZJxdnxs2cr1a1jhcXpTH4ieaniq9XNr6ulXrQlC+5wbT5X1oTDdI8bhM06mLq3UZXw8q9apLxs7U3q23fczqMH0c6huVOvVg2knLKm7LXbs2e0q4/ohCtKUp1qsnKKUmlGN9VnqezaXyiuw0T0rqqFPNU6xuMW+uSzNtJ+tGx0+j9Pwq2jL9lN7Iyd4yf7sv0OBhQsklsSSXcthYotrmuD2f0JOrEx6SI0c9oTTWynUbcdik7uUOUuMeZ0R1l1hBN2YzMPxOy5WzlE6YZiFSHJgSXI5vfwaf5jkNqbPL5oDcAANoBGKIwKqARCmWgAAAoyoPRWx2IVOE5v2Y38QMnTWM9herHXL96W5GBUu3d/wBEuCLEpuUISbu2235yGZTz27WordUGQsOJHJEGXpzS8MJSdaopNZlCMYWvKTu9r2LUM0PpOGKoxrQTim3FxltUkk/LWW9I6Mp4im6VaOeDadrtNNbGmiXRmioUYRpUo5YK9le7vzfl5BTVRJqeHua+E0Zm2rUX/wDJVtWovjU1i4fANtW1M6jR6agovds5LgRYfR2VpvX4GkoWR055xmqeM9QpRL2OXZZQibRIh6GIegHjKmwemMqfT5gboABtAIxRGBUQoiFMtAAABTI6R3dLItsmr9y1s1jK057H+/8A9TPXwOfhG0IK+tX+b+o7LfUIkVNNzccNUytxcnTpuS1NQm7O3C+peJwnto/0mDk6aq0nU3041YOa8L3Bo4//ACWK2RS3q2prmu463BScqdOU9cnCLk3tb4+Nr+JRNTpmtgMBfW0V8Hh7uKXHW+R0WFpJJ22J2XM3zEOo0LCPSNJT6p1qSqbFTdSCnfha97jsc2qU3HVLK7NbVuuu69/A5yj0XhNWyrLxavf6lts9SI6xIZXnZX1eOojwVHJThHM55VlUpO8mlsu9/DwLFjYoYupmp31eHIoxNHSEUoWVls1LUZ0QlSIkRGh8QHoZP6fMeNl9PmBuAAG0AjFEYFRCiIUy0AAAAy+kCapZltjJP/a+y/mahDi6KnGUHslG39SWbBylGF4KXFtfMSrTUk4ySlGStKL2NE0aTjBRe1Skn3ptfoMaODTJeg4Xu5VJR9xyVvF2uy/CPhy3CsdTA2NF0t5sxOXqae6lyp0qE8TUpQjUrNSyUqMZeqpys25vaoqL1PXYvdHOkqxV1Kk6MlfL2+sp1ErXUZWTzK6vFxTs760dYy3bbnrXAbSwyirK9uFx6HGwIGxRGBT0jLs+RnRL+PfZfeUIkSpEPQxD0A8a/oOGy+gG4AAbQCMURgVEKIhTKgVCChSDZjxkwMnS+F9tbPa5Pj47DHlI6tq+p7DE0nopxvOGuO9bXH6o5dc/cWMmTHQZDNi06hzVi6UpONTFQuo4mderiMPOc5xjUoVlB5Vrs8ri4tLWrcGje6M4HJKjRpuOSNVYm0c05U6SjONpyaVsyllSet2fCxHh+luErQ6qm6GPqxd1h4LrHlVoymuy9Suthr4HpbhKWWjWnRwFabusNUapSs5ZYzs0l2rbztLcxjx+3SJDkIhxtQMqT3BOZC2BBjF2H4FGJexnqPwKMSJUiHoYh8QHIa/oOGv6AboABtAIKAFNCiIUy0AAAAbMcNmA0EAEFDG6Gp1Lu2SXvRWq/OP9jD0j0aq5Kip5amanUjFJ2ldwklql3nUVKqiryaiuLZk4/pVSpRm0pVMsZSaVldRTdvy3mOpFjy3R+gMVgoqotHYmdVLqVSp0ZuOSybm6kLq3ZjZJ62+RtYbRNXHU6rq4DE0MQqNSnGNahNRnF5srhUqJWactaduWolf+ME5RvRwMJPaqc8TLrHGyeayhbfs5EtL/ABblGDniMHCm/ZpxxEpTkltl2oWit13td+BLOf1dr0fBtxp01L1lTpqX8Sik/wA0ySVUwdH9K6NWMJPNSzwhNKVmkpRTtdd6NinUUleLUlxTujpLKycwAAIMb6j8CjEvYz1H4FCISpUx6GIegFEf6oUR/qBugAG0AgogFRCiIUy0AAAAbMcNkA0oaR0qqSaVnL5P9WP0ljerjZPtNX7lx7zlq03J3Zz66wkMxuOnUbcpPuuUalLMmnsalF9zTT+ZalEa4nJpyGj+hksNUhVp4tyyRlGMKtCMo2lF07t3b1J8NqRLpropLFzjUqYnK1Dq2qVG0XFNtXbep9rcizp7S0o9dlnOEaU3RjGi1GtXrqMXPtPXGCclFKOttPXsK2i9OftaUOtqVadZqk1WTlUpV2nly1LduDacWns1NM3nWabG/Ro5YxitkYxiu6KsvySNTR9ecO1Sk0160Nqku7eU1EnpQZgdXovS8a6tbLUXrQfzRfOPhCWZSTakmmpbzqcHXc4JyVpL1luvxR2561mjG+oyhEv431H4FCJpKkiSIjiSIBRPqhRv1QRvAAGwAAAUvqOGjjLQAAuADKkra3sS1jzO07Wy0Z22tKK8RRiYvFdb2+M2l3JtIqSQtH/txX7z1ctYrPPWkMkRyRJKazZc0c3u5o5vK9xrRBy+n9BSlOpVhR65VWpyUMrq06lrStGTSnCWqeppqSvs1DtAaFq5aFKdOVHD4eu8Uo1JRdavicjhFyUW1CEU3qbbbb17EunhTuaeAwF3sOktzEQYXRzluNalodW5mhh8LYm66Kai5RUnsi5JPyLOYmqFLRKRoQopLVwJRKs0ldmpJBTxvqPwKETQxrvBsz4lSpEPQxD0A4Teu9Cjd670EbwABsAAAFLiOG8RxloAAABm6aeqH8TflE0jL6QO1NS92S/NWM9fA51IraVrOFCpOLyy7Ecy2xUpJNr5eJapRvHNfVfL8/oLUpKSlGSUoyTjKL2Si9qZwjTkpV4cEmtaa2343N/AVXOlTm9so7eNm1fxsZn4MpKV+truH+m5R8s1r2/M3aUErJJJJJJLYktSSKLOEw92kdJhKFkjM0VR3m3BWOvMZNxM8tOcvdi35GThoQk9id+Ou74m3y/szJh0XhGeaNWvGP8Apqccq5JtXS8R1LbBp4X1Vd3s2rvhfUvDZ4EzQkYpJJKyWpLghTYp4+mlTaSsuRnRNPST7DMyJESIehiHoBwm9d6FE3rvQRugAGwAAAUvqOQ3j3jjLQAAACnpTD9ZSnDe4u3etaLhHMDksOv2Uf4n85Cs0NJYXK7JWUm5Lhme1fmzObPPZlaiKQ6mhsmLSYg6LRkNSNJHJ9ItGVsTgKtHDSy1pWy61G63q71efAtdAtC1sJgoUMRNzqZpSs5KWRO3Zvd950lu5iZ6dIkPQxDkdELYSQqEm7L/AO2gU8e+zLwM6JfxnqMz4kSpUOQ1McgHib13r5iib13oI3QADYAAAKT394o2+3vY4y0UBBLgOI5jrjXICGvQU4uL2PfvT4o5/G4Rwdnt3PdJcTpUMrUFNZZK6+T4pmOudHGzYU6ms2MboOSu4/tFw9teG8wsdh3GFSyd+rn2Zdl3ytLbzOVljTRpdLaFGnm6ynVs4qUadWGZJ7JPley8Ua2j+lWGqwjJ16NOUr/s51oKas3HXrW21/E8W0XpmODSzOr18YQpTo06Lp5Est1OdTfeMdSju2m1hek1Cu7tP0mTajGth6tZ1GlanCM6Mtu6zjuN7YY9oXz1+A8z9Av/AKXC8Vh6MXrvZqEU14NNeBdlUsdWTmyKcriSlcbKVtb1AVtI1LQ73YoQmMxuM6yWp9mOpc+ZDFmWV6MiSLKcJk8JgTjb613obmFT1rvRR0AABsAAAFCeqTXMVMfjKXtLdt7uJUVYw0sXGuRDKuRTxSAsymQzrFGvpFLeZeJ0vwJqNmppRQ5lafSqnHU4z8En+pzdfFuW8rONwOq/GFL3Kvwr6javSyjNWlSnNcJ04SX5nLdWLkA0setHV2pVcDnklZSs4u3C8ZrULoypo/Cz6yhgnTnbLnScpZXtScpOyM3qw6sGuoj0vpJWVOoktiUYJLusxfxhS9yr5R+py+UMgHSz6YQ9mnJ/xNJGfitPTq6naMfdj+r3mVkFSsBowrlqniOZjxqWJYYgg24VkyVVEZFOuWIVyo0lUJaDzSjFb5RX5lCFU19B4fM+tt2VdQfvN7ZrluXG7LPY3AADYAAAApYnRqldxeRvgrp+BdADn6+iK3suk++Uo/8AFlKroLFvfQX/AJJ/YdaBnxHD1OiWKe2VH+ZP7Bn4MxHGj/Mn9h3YDxg4ePQ2vxo/zJ/YPXQ6vxo/HP7DtQLg4r8H1uNH45faL+D63Gl8cvtO0AYOL/B9bjS+OX2h+D63Gl8c/sO0AYOM/B9bjS+Of2Cfg+txo/HP7DtAGDjF0Pre9S+Kb/4ivobW96l8U/tOyAYOKfQur79L4p/aJ+Cq3v0fOf2nbAMg42HQ6svbpec/oWIdFaq21KS7lN/odUBMgxcL0aitdSTqfu2ywf8AEtsvO3I2Iwts7rbrDgNAAAAAAAAAAAAAAAAAAAAAAAAAAAAAAAAAAAAAAAAAAAAAAAP/2Q=="/>
          <p:cNvSpPr>
            <a:spLocks noChangeAspect="1" noChangeArrowheads="1"/>
          </p:cNvSpPr>
          <p:nvPr/>
        </p:nvSpPr>
        <p:spPr bwMode="auto">
          <a:xfrm>
            <a:off x="0" y="-1104900"/>
            <a:ext cx="1981200" cy="2314575"/>
          </a:xfrm>
          <a:prstGeom prst="rect">
            <a:avLst/>
          </a:prstGeom>
          <a:noFill/>
        </p:spPr>
        <p:txBody>
          <a:bodyPr vert="horz" wrap="square" lIns="91440" tIns="45720" rIns="91440" bIns="45720" numCol="1" anchor="t" anchorCtr="0" compatLnSpc="1">
            <a:prstTxWarp prst="textNoShape">
              <a:avLst/>
            </a:prstTxWarp>
          </a:bodyPr>
          <a:lstStyle/>
          <a:p>
            <a:endParaRPr lang="sv-SE"/>
          </a:p>
        </p:txBody>
      </p:sp>
      <p:sp>
        <p:nvSpPr>
          <p:cNvPr id="254980" name="AutoShape 4" descr="data:image/jpeg;base64,/9j/4AAQSkZJRgABAQAAAQABAAD/2wCEAAkGBhQQEA8PEBAQDxAQEA8PDw8PDxAQEBAOFBUVFBUQEhUXGyYeFxkjGRQUHy8gIycpLC4sFR4xNTQqNSYrLCkBCQoKDgwOFA8PFSkcFBwpKSkpKSksLCkpKSkpLCkpKSkpKSkpKSkpKSkpLCkpKSkpLCkpKSkpKSkpKSkpKSwpKf/AABEIAPMA0AMBIgACEQEDEQH/xAAbAAABBQEBAAAAAAAAAAAAAAAAAQIDBAUGB//EAEEQAAIBAgIGBggDBgUFAAAAAAABAgMRBBIFITFBUWEGEyJxgZEUMkJSkrHR0hahwSNicpPh8QcVU4LCJDODsvD/xAAYAQEBAQEBAAAAAAAAAAAAAAAAAQIDBP/EABwRAQEBAQACAwAAAAAAAAAAAAABEQISITFBUf/aAAwDAQACEQMRAD8A9xAAAAAbKaW0BwETxC5+CD0lc/ImiUCL0lc/IT0lc/IaJgIvSVz8hPSVz8homAh9JXPyD0lc/IaJgIfSVz8g9KXB+Q0TAQ+lLn5B6UufkNEwEPpS5+QnpS4MaJwIPSlz8g9KXPyLonAg9KXBh6WufkTROAyFRPY7jygAAAAAAI6k7LUQZeJIp3ZI0QV7CWJnDgMsRdMsI0SWEaAjsA+w2wUgoAQIKCQNAIAXFKEAUY5AObEGOQmYIfcbcbnEzkUOTWtOz4l3CYnOuDW1fqigxcLPLNc+y/HZ+ZYlawAgNIBGKIwKqHqYxAZVL1g1sYKihRWJcbUexEDZTGtiTkkm27Ja2+COb0tpVz1K6hrSS2ytxM9dYq/jukEYXjTXWS8orxOX070prKlWlGrkcKc5pUUk+wnK2Z7NSsQ1m5clwWz+pWrYNTjOEr5ZxlCVnZ5ZJxdnxs2cr1a1jhcXpTH4ieaniq9XNr6ulXrQlC+5wbT5X1oTDdI8bhM06mLq3UZXw8q9apLxs7U3q23fczqMH0c6huVOvVg2knLKm7LXbs2e0q4/ohCtKUp1qsnKKUmlGN9VnqezaXyiuw0T0rqqFPNU6xuMW+uSzNtJ+tGx0+j9Pwq2jL9lN7Iyd4yf7sv0OBhQsklsSSXcthYotrmuD2f0JOrEx6SI0c9oTTWynUbcdik7uUOUuMeZ0R1l1hBN2YzMPxOy5WzlE6YZiFSHJgSXI5vfwaf5jkNqbPL5oDcAANoBGKIwKqARCmWgAAAoyoPRWx2IVOE5v2Y38QMnTWM9herHXL96W5GBUu3d/wBEuCLEpuUISbu2235yGZTz27WordUGQsOJHJEGXpzS8MJSdaopNZlCMYWvKTu9r2LUM0PpOGKoxrQTim3FxltUkk/LWW9I6Mp4im6VaOeDadrtNNbGmiXRmioUYRpUo5YK9le7vzfl5BTVRJqeHua+E0Zm2rUX/wDJVtWovjU1i4fANtW1M6jR6agovds5LgRYfR2VpvX4GkoWR055xmqeM9QpRL2OXZZQibRIh6GIegHjKmwemMqfT5gboABtAIxRGBUQoiFMtAAABTI6R3dLItsmr9y1s1jK057H+/8A9TPXwOfhG0IK+tX+b+o7LfUIkVNNzccNUytxcnTpuS1NQm7O3C+peJwnto/0mDk6aq0nU3041YOa8L3Bo4//ACWK2RS3q2prmu463BScqdOU9cnCLk3tb4+Nr+JRNTpmtgMBfW0V8Hh7uKXHW+R0WFpJJ22J2XM3zEOo0LCPSNJT6p1qSqbFTdSCnfha97jsc2qU3HVLK7NbVuuu69/A5yj0XhNWyrLxavf6lts9SI6xIZXnZX1eOojwVHJThHM55VlUpO8mlsu9/DwLFjYoYupmp31eHIoxNHSEUoWVls1LUZ0QlSIkRGh8QHoZP6fMeNl9PmBuAAG0AjFEYFRCiIUy0AAAAy+kCapZltjJP/a+y/mahDi6KnGUHslG39SWbBylGF4KXFtfMSrTUk4ySlGStKL2NE0aTjBRe1Skn3ptfoMaODTJeg4Xu5VJR9xyVvF2uy/CPhy3CsdTA2NF0t5sxOXqae6lyp0qE8TUpQjUrNSyUqMZeqpys25vaoqL1PXYvdHOkqxV1Kk6MlfL2+sp1ErXUZWTzK6vFxTs760dYy3bbnrXAbSwyirK9uFx6HGwIGxRGBT0jLs+RnRL+PfZfeUIkSpEPQxD0A8a/oOGy+gG4AAbQCMURgVEKIhTKgVCChSDZjxkwMnS+F9tbPa5Pj47DHlI6tq+p7DE0nopxvOGuO9bXH6o5dc/cWMmTHQZDNi06hzVi6UpONTFQuo4mderiMPOc5xjUoVlB5Vrs8ri4tLWrcGje6M4HJKjRpuOSNVYm0c05U6SjONpyaVsyllSet2fCxHh+luErQ6qm6GPqxd1h4LrHlVoymuy9Suthr4HpbhKWWjWnRwFabusNUapSs5ZYzs0l2rbztLcxjx+3SJDkIhxtQMqT3BOZC2BBjF2H4FGJexnqPwKMSJUiHoYh8QHIa/oOGv6AboABtAIKAFNCiIUy0AAAAbMcNmA0EAEFDG6Gp1Lu2SXvRWq/OP9jD0j0aq5Kip5amanUjFJ2ldwklql3nUVKqiryaiuLZk4/pVSpRm0pVMsZSaVldRTdvy3mOpFjy3R+gMVgoqotHYmdVLqVSp0ZuOSybm6kLq3ZjZJ62+RtYbRNXHU6rq4DE0MQqNSnGNahNRnF5srhUqJWactaduWolf+ME5RvRwMJPaqc8TLrHGyeayhbfs5EtL/ABblGDniMHCm/ZpxxEpTkltl2oWit13td+BLOf1dr0fBtxp01L1lTpqX8Sik/wA0ySVUwdH9K6NWMJPNSzwhNKVmkpRTtdd6NinUUleLUlxTujpLKycwAAIMb6j8CjEvYz1H4FCISpUx6GIegFEf6oUR/qBugAG0AgogFRCiIUy0AAAAbMcNkA0oaR0qqSaVnL5P9WP0ljerjZPtNX7lx7zlq03J3Zz66wkMxuOnUbcpPuuUalLMmnsalF9zTT+ZalEa4nJpyGj+hksNUhVp4tyyRlGMKtCMo2lF07t3b1J8NqRLpropLFzjUqYnK1Dq2qVG0XFNtXbep9rcizp7S0o9dlnOEaU3RjGi1GtXrqMXPtPXGCclFKOttPXsK2i9OftaUOtqVadZqk1WTlUpV2nly1LduDacWns1NM3nWabG/Ro5YxitkYxiu6KsvySNTR9ecO1Sk0160Nqku7eU1EnpQZgdXovS8a6tbLUXrQfzRfOPhCWZSTakmmpbzqcHXc4JyVpL1luvxR2561mjG+oyhEv431H4FCJpKkiSIjiSIBRPqhRv1QRvAAGwAAAUvqOGjjLQAAuADKkra3sS1jzO07Wy0Z22tKK8RRiYvFdb2+M2l3JtIqSQtH/txX7z1ctYrPPWkMkRyRJKazZc0c3u5o5vK9xrRBy+n9BSlOpVhR65VWpyUMrq06lrStGTSnCWqeppqSvs1DtAaFq5aFKdOVHD4eu8Uo1JRdavicjhFyUW1CEU3qbbbb17EunhTuaeAwF3sOktzEQYXRzluNalodW5mhh8LYm66Kai5RUnsi5JPyLOYmqFLRKRoQopLVwJRKs0ldmpJBTxvqPwKETQxrvBsz4lSpEPQxD0A4Teu9Cjd670EbwABsAAAFLiOG8RxloAAABm6aeqH8TflE0jL6QO1NS92S/NWM9fA51IraVrOFCpOLyy7Ecy2xUpJNr5eJapRvHNfVfL8/oLUpKSlGSUoyTjKL2Si9qZwjTkpV4cEmtaa2343N/AVXOlTm9so7eNm1fxsZn4MpKV+truH+m5R8s1r2/M3aUErJJJJJJLYktSSKLOEw92kdJhKFkjM0VR3m3BWOvMZNxM8tOcvdi35GThoQk9id+Ou74m3y/szJh0XhGeaNWvGP8Apqccq5JtXS8R1LbBp4X1Vd3s2rvhfUvDZ4EzQkYpJJKyWpLghTYp4+mlTaSsuRnRNPST7DMyJESIehiHoBwm9d6FE3rvQRugAGwAAAUvqOQ3j3jjLQAAACnpTD9ZSnDe4u3etaLhHMDksOv2Uf4n85Cs0NJYXK7JWUm5Lhme1fmzObPPZlaiKQ6mhsmLSYg6LRkNSNJHJ9ItGVsTgKtHDSy1pWy61G63q71efAtdAtC1sJgoUMRNzqZpSs5KWRO3Zvd950lu5iZ6dIkPQxDkdELYSQqEm7L/AO2gU8e+zLwM6JfxnqMz4kSpUOQ1McgHib13r5iib13oI3QADYAAAKT394o2+3vY4y0UBBLgOI5jrjXICGvQU4uL2PfvT4o5/G4Rwdnt3PdJcTpUMrUFNZZK6+T4pmOudHGzYU6ms2MboOSu4/tFw9teG8wsdh3GFSyd+rn2Zdl3ytLbzOVljTRpdLaFGnm6ynVs4qUadWGZJ7JPley8Ua2j+lWGqwjJ16NOUr/s51oKas3HXrW21/E8W0XpmODSzOr18YQpTo06Lp5Est1OdTfeMdSju2m1hek1Cu7tP0mTajGth6tZ1GlanCM6Mtu6zjuN7YY9oXz1+A8z9Av/AKXC8Vh6MXrvZqEU14NNeBdlUsdWTmyKcriSlcbKVtb1AVtI1LQ73YoQmMxuM6yWp9mOpc+ZDFmWV6MiSLKcJk8JgTjb613obmFT1rvRR0AABsAAAFCeqTXMVMfjKXtLdt7uJUVYw0sXGuRDKuRTxSAsymQzrFGvpFLeZeJ0vwJqNmppRQ5lafSqnHU4z8En+pzdfFuW8rONwOq/GFL3Kvwr6javSyjNWlSnNcJ04SX5nLdWLkA0setHV2pVcDnklZSs4u3C8ZrULoypo/Cz6yhgnTnbLnScpZXtScpOyM3qw6sGuoj0vpJWVOoktiUYJLusxfxhS9yr5R+py+UMgHSz6YQ9mnJ/xNJGfitPTq6naMfdj+r3mVkFSsBowrlqniOZjxqWJYYgg24VkyVVEZFOuWIVyo0lUJaDzSjFb5RX5lCFU19B4fM+tt2VdQfvN7ZrluXG7LPY3AADYAAAApYnRqldxeRvgrp+BdADn6+iK3suk++Uo/8AFlKroLFvfQX/AJJ/YdaBnxHD1OiWKe2VH+ZP7Bn4MxHGj/Mn9h3YDxg4ePQ2vxo/zJ/YPXQ6vxo/HP7DtQLg4r8H1uNH45faL+D63Gl8cvtO0AYOL/B9bjS+OX2h+D63Gl8c/sO0AYOM/B9bjS+Of2Cfg+txo/HP7DtAGDjF0Pre9S+Kb/4ivobW96l8U/tOyAYOKfQur79L4p/aJ+Cq3v0fOf2nbAMg42HQ6svbpec/oWIdFaq21KS7lN/odUBMgxcL0aitdSTqfu2ywf8AEtsvO3I2Iwts7rbrDgNAAAAAAAAAAAAAAAAAAAAAAAAAAAAAAAAAAAAAAAAAAAAAAAP/2Q=="/>
          <p:cNvSpPr>
            <a:spLocks noChangeAspect="1" noChangeArrowheads="1"/>
          </p:cNvSpPr>
          <p:nvPr/>
        </p:nvSpPr>
        <p:spPr bwMode="auto">
          <a:xfrm>
            <a:off x="0" y="-1104900"/>
            <a:ext cx="1981200" cy="2314575"/>
          </a:xfrm>
          <a:prstGeom prst="rect">
            <a:avLst/>
          </a:prstGeom>
          <a:noFill/>
        </p:spPr>
        <p:txBody>
          <a:bodyPr vert="horz" wrap="square" lIns="91440" tIns="45720" rIns="91440" bIns="45720" numCol="1" anchor="t" anchorCtr="0" compatLnSpc="1">
            <a:prstTxWarp prst="textNoShape">
              <a:avLst/>
            </a:prstTxWarp>
          </a:bodyPr>
          <a:lstStyle/>
          <a:p>
            <a:endParaRPr lang="sv-SE"/>
          </a:p>
        </p:txBody>
      </p:sp>
      <p:sp>
        <p:nvSpPr>
          <p:cNvPr id="9" name="Rectangle 2"/>
          <p:cNvSpPr>
            <a:spLocks noGrp="1" noChangeAspect="1" noChangeArrowheads="1"/>
          </p:cNvSpPr>
          <p:nvPr>
            <p:ph type="title" sz="quarter"/>
          </p:nvPr>
        </p:nvSpPr>
        <p:spPr>
          <a:xfrm>
            <a:off x="323850" y="188913"/>
            <a:ext cx="8162925" cy="539750"/>
          </a:xfrm>
        </p:spPr>
        <p:txBody>
          <a:bodyPr>
            <a:normAutofit fontScale="90000"/>
          </a:bodyPr>
          <a:lstStyle/>
          <a:p>
            <a:pPr algn="ctr" eaLnBrk="1" hangingPunct="1"/>
            <a:r>
              <a:rPr lang="sv-SE" sz="4000" dirty="0" smtClean="0">
                <a:solidFill>
                  <a:schemeClr val="accent1"/>
                </a:solidFill>
              </a:rPr>
              <a:t>Ungefär </a:t>
            </a:r>
            <a:r>
              <a:rPr lang="sv-SE" sz="4000" dirty="0" smtClean="0">
                <a:solidFill>
                  <a:schemeClr val="accent1"/>
                </a:solidFill>
              </a:rPr>
              <a:t>så här är det väl tänkt</a:t>
            </a:r>
          </a:p>
        </p:txBody>
      </p:sp>
      <p:pic>
        <p:nvPicPr>
          <p:cNvPr id="10" name="Picture 13" descr="brunkolsplanta"/>
          <p:cNvPicPr>
            <a:picLocks noChangeAspect="1" noChangeArrowheads="1"/>
          </p:cNvPicPr>
          <p:nvPr/>
        </p:nvPicPr>
        <p:blipFill>
          <a:blip r:embed="rId2" cstate="print"/>
          <a:srcRect/>
          <a:stretch>
            <a:fillRect/>
          </a:stretch>
        </p:blipFill>
        <p:spPr>
          <a:xfrm>
            <a:off x="681038" y="1268413"/>
            <a:ext cx="2592387" cy="1470025"/>
          </a:xfrm>
          <a:prstGeom prst="rect">
            <a:avLst/>
          </a:prstGeom>
          <a:noFill/>
        </p:spPr>
      </p:pic>
      <p:pic>
        <p:nvPicPr>
          <p:cNvPr id="11" name="Picture 15" descr="Forsmark"/>
          <p:cNvPicPr>
            <a:picLocks noChangeAspect="1" noChangeArrowheads="1"/>
          </p:cNvPicPr>
          <p:nvPr/>
        </p:nvPicPr>
        <p:blipFill>
          <a:blip r:embed="rId3" cstate="print"/>
          <a:srcRect/>
          <a:stretch>
            <a:fillRect/>
          </a:stretch>
        </p:blipFill>
        <p:spPr>
          <a:xfrm>
            <a:off x="681038" y="4581525"/>
            <a:ext cx="1223962" cy="1139825"/>
          </a:xfrm>
          <a:prstGeom prst="rect">
            <a:avLst/>
          </a:prstGeom>
          <a:noFill/>
        </p:spPr>
      </p:pic>
      <p:pic>
        <p:nvPicPr>
          <p:cNvPr id="12" name="Picture 17" descr="Porjus"/>
          <p:cNvPicPr>
            <a:picLocks noChangeAspect="1" noChangeArrowheads="1"/>
          </p:cNvPicPr>
          <p:nvPr/>
        </p:nvPicPr>
        <p:blipFill>
          <a:blip r:embed="rId4" cstate="print"/>
          <a:srcRect/>
          <a:stretch>
            <a:fillRect/>
          </a:stretch>
        </p:blipFill>
        <p:spPr>
          <a:xfrm>
            <a:off x="681038" y="2800350"/>
            <a:ext cx="1262062" cy="1708150"/>
          </a:xfrm>
          <a:prstGeom prst="rect">
            <a:avLst/>
          </a:prstGeom>
          <a:noFill/>
        </p:spPr>
      </p:pic>
      <p:pic>
        <p:nvPicPr>
          <p:cNvPr id="13" name="Picture 21" descr="Vindsnurra"/>
          <p:cNvPicPr>
            <a:picLocks noChangeAspect="1" noChangeArrowheads="1"/>
          </p:cNvPicPr>
          <p:nvPr/>
        </p:nvPicPr>
        <p:blipFill>
          <a:blip r:embed="rId5" cstate="print"/>
          <a:srcRect/>
          <a:stretch>
            <a:fillRect/>
          </a:stretch>
        </p:blipFill>
        <p:spPr bwMode="auto">
          <a:xfrm>
            <a:off x="2339975" y="4365625"/>
            <a:ext cx="722313" cy="1295400"/>
          </a:xfrm>
          <a:prstGeom prst="rect">
            <a:avLst/>
          </a:prstGeom>
          <a:noFill/>
          <a:ln w="9525">
            <a:noFill/>
            <a:miter lim="800000"/>
            <a:headEnd/>
            <a:tailEnd/>
          </a:ln>
        </p:spPr>
      </p:pic>
      <p:pic>
        <p:nvPicPr>
          <p:cNvPr id="14" name="Picture 22" descr="CCGT"/>
          <p:cNvPicPr>
            <a:picLocks noChangeAspect="1" noChangeArrowheads="1"/>
          </p:cNvPicPr>
          <p:nvPr/>
        </p:nvPicPr>
        <p:blipFill>
          <a:blip r:embed="rId6" cstate="print"/>
          <a:srcRect/>
          <a:stretch>
            <a:fillRect/>
          </a:stretch>
        </p:blipFill>
        <p:spPr bwMode="auto">
          <a:xfrm>
            <a:off x="2195513" y="2924175"/>
            <a:ext cx="1011237" cy="917575"/>
          </a:xfrm>
          <a:prstGeom prst="rect">
            <a:avLst/>
          </a:prstGeom>
          <a:noFill/>
          <a:ln w="9525">
            <a:noFill/>
            <a:miter lim="800000"/>
            <a:headEnd/>
            <a:tailEnd/>
          </a:ln>
        </p:spPr>
      </p:pic>
      <p:pic>
        <p:nvPicPr>
          <p:cNvPr id="15" name="Picture 24" descr="Forsmark"/>
          <p:cNvPicPr>
            <a:picLocks noChangeAspect="1" noChangeArrowheads="1"/>
          </p:cNvPicPr>
          <p:nvPr/>
        </p:nvPicPr>
        <p:blipFill>
          <a:blip r:embed="rId7" cstate="print"/>
          <a:srcRect/>
          <a:stretch>
            <a:fillRect/>
          </a:stretch>
        </p:blipFill>
        <p:spPr bwMode="auto">
          <a:xfrm>
            <a:off x="6805613" y="981075"/>
            <a:ext cx="1223962" cy="1141413"/>
          </a:xfrm>
          <a:prstGeom prst="rect">
            <a:avLst/>
          </a:prstGeom>
          <a:noFill/>
          <a:ln w="9525">
            <a:noFill/>
            <a:miter lim="800000"/>
            <a:headEnd/>
            <a:tailEnd/>
          </a:ln>
        </p:spPr>
      </p:pic>
      <p:pic>
        <p:nvPicPr>
          <p:cNvPr id="16" name="Picture 25" descr="Porjus"/>
          <p:cNvPicPr>
            <a:picLocks noChangeAspect="1" noChangeArrowheads="1"/>
          </p:cNvPicPr>
          <p:nvPr/>
        </p:nvPicPr>
        <p:blipFill>
          <a:blip r:embed="rId8" cstate="print"/>
          <a:srcRect/>
          <a:stretch>
            <a:fillRect/>
          </a:stretch>
        </p:blipFill>
        <p:spPr bwMode="auto">
          <a:xfrm>
            <a:off x="6732588" y="2278063"/>
            <a:ext cx="1225550" cy="1657350"/>
          </a:xfrm>
          <a:prstGeom prst="rect">
            <a:avLst/>
          </a:prstGeom>
          <a:noFill/>
          <a:ln w="9525">
            <a:noFill/>
            <a:miter lim="800000"/>
            <a:headEnd/>
            <a:tailEnd/>
          </a:ln>
        </p:spPr>
      </p:pic>
      <p:pic>
        <p:nvPicPr>
          <p:cNvPr id="17" name="Picture 26" descr="PV"/>
          <p:cNvPicPr>
            <a:picLocks noChangeAspect="1" noChangeArrowheads="1"/>
          </p:cNvPicPr>
          <p:nvPr/>
        </p:nvPicPr>
        <p:blipFill>
          <a:blip r:embed="rId9" cstate="print"/>
          <a:srcRect/>
          <a:stretch>
            <a:fillRect/>
          </a:stretch>
        </p:blipFill>
        <p:spPr bwMode="auto">
          <a:xfrm>
            <a:off x="4787900" y="4221163"/>
            <a:ext cx="1770063" cy="2060575"/>
          </a:xfrm>
          <a:prstGeom prst="rect">
            <a:avLst/>
          </a:prstGeom>
          <a:noFill/>
          <a:ln w="9525">
            <a:noFill/>
            <a:miter lim="800000"/>
            <a:headEnd/>
            <a:tailEnd/>
          </a:ln>
        </p:spPr>
      </p:pic>
      <p:pic>
        <p:nvPicPr>
          <p:cNvPr id="18" name="Picture 27" descr="Vindsnurra"/>
          <p:cNvPicPr>
            <a:picLocks noChangeAspect="1" noChangeArrowheads="1"/>
          </p:cNvPicPr>
          <p:nvPr/>
        </p:nvPicPr>
        <p:blipFill>
          <a:blip r:embed="rId10" cstate="print"/>
          <a:srcRect/>
          <a:stretch>
            <a:fillRect/>
          </a:stretch>
        </p:blipFill>
        <p:spPr bwMode="auto">
          <a:xfrm>
            <a:off x="4787900" y="952500"/>
            <a:ext cx="1765300" cy="3168650"/>
          </a:xfrm>
          <a:prstGeom prst="rect">
            <a:avLst/>
          </a:prstGeom>
          <a:noFill/>
          <a:ln w="9525">
            <a:noFill/>
            <a:miter lim="800000"/>
            <a:headEnd/>
            <a:tailEnd/>
          </a:ln>
        </p:spPr>
      </p:pic>
      <p:pic>
        <p:nvPicPr>
          <p:cNvPr id="19" name="Picture 28" descr="CCGT"/>
          <p:cNvPicPr>
            <a:picLocks noChangeAspect="1" noChangeArrowheads="1"/>
          </p:cNvPicPr>
          <p:nvPr/>
        </p:nvPicPr>
        <p:blipFill>
          <a:blip r:embed="rId6" cstate="print"/>
          <a:srcRect/>
          <a:stretch>
            <a:fillRect/>
          </a:stretch>
        </p:blipFill>
        <p:spPr bwMode="auto">
          <a:xfrm>
            <a:off x="6659563" y="4149725"/>
            <a:ext cx="1368425" cy="1243013"/>
          </a:xfrm>
          <a:prstGeom prst="rect">
            <a:avLst/>
          </a:prstGeom>
          <a:noFill/>
          <a:ln w="9525">
            <a:noFill/>
            <a:miter lim="800000"/>
            <a:headEnd/>
            <a:tailEnd/>
          </a:ln>
        </p:spPr>
      </p:pic>
      <p:sp>
        <p:nvSpPr>
          <p:cNvPr id="20" name="AutoShape 15"/>
          <p:cNvSpPr>
            <a:spLocks noChangeArrowheads="1"/>
          </p:cNvSpPr>
          <p:nvPr/>
        </p:nvSpPr>
        <p:spPr bwMode="auto">
          <a:xfrm>
            <a:off x="3419475" y="3716338"/>
            <a:ext cx="1296988" cy="433387"/>
          </a:xfrm>
          <a:prstGeom prst="rightArrow">
            <a:avLst>
              <a:gd name="adj1" fmla="val 50000"/>
              <a:gd name="adj2" fmla="val 74817"/>
            </a:avLst>
          </a:prstGeom>
          <a:solidFill>
            <a:schemeClr val="tx1"/>
          </a:solidFill>
          <a:ln w="9525" algn="ctr">
            <a:noFill/>
            <a:miter lim="800000"/>
            <a:headEnd/>
            <a:tailEnd/>
          </a:ln>
        </p:spPr>
        <p:txBody>
          <a:bodyPr wrap="none" anchor="ctr"/>
          <a:lstStyle/>
          <a:p>
            <a:endParaRPr lang="sv-SE"/>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 name="Picture 30" descr="http://www.sweden.se/upload/Sweden_se/english/articles/SI/2007/Christmas/tekniska_verken.jpg"/>
          <p:cNvPicPr>
            <a:picLocks noChangeAspect="1" noChangeArrowheads="1"/>
          </p:cNvPicPr>
          <p:nvPr/>
        </p:nvPicPr>
        <p:blipFill rotWithShape="1">
          <a:blip r:embed="rId2" cstate="print"/>
          <a:srcRect l="12957"/>
          <a:stretch/>
        </p:blipFill>
        <p:spPr bwMode="auto">
          <a:xfrm>
            <a:off x="2052153" y="4570545"/>
            <a:ext cx="2551252" cy="1221266"/>
          </a:xfrm>
          <a:prstGeom prst="rect">
            <a:avLst/>
          </a:prstGeom>
          <a:noFill/>
        </p:spPr>
      </p:pic>
      <p:pic>
        <p:nvPicPr>
          <p:cNvPr id="29" name="Picture 28"/>
          <p:cNvPicPr>
            <a:picLocks noChangeAspect="1"/>
          </p:cNvPicPr>
          <p:nvPr/>
        </p:nvPicPr>
        <p:blipFill rotWithShape="1">
          <a:blip r:embed="rId3" cstate="print">
            <a:extLst>
              <a:ext uri="{28A0092B-C50C-407E-A947-70E740481C1C}">
                <a14:useLocalDpi xmlns="" xmlns:a14="http://schemas.microsoft.com/office/drawing/2010/main" val="0"/>
              </a:ext>
            </a:extLst>
          </a:blip>
          <a:srcRect b="4007"/>
          <a:stretch/>
        </p:blipFill>
        <p:spPr>
          <a:xfrm>
            <a:off x="2051720" y="4437112"/>
            <a:ext cx="2575783" cy="1448435"/>
          </a:xfrm>
          <a:prstGeom prst="rect">
            <a:avLst/>
          </a:prstGeom>
        </p:spPr>
      </p:pic>
      <p:pic>
        <p:nvPicPr>
          <p:cNvPr id="1046" name="Picture 22" descr="http://t2.gstatic.com/images?q=tbn:ANd9GcSB6fNPKk1LLAFlfp5a9aKrM0_O4093Ydfig593V4qXZ68ridnuOQ"/>
          <p:cNvPicPr>
            <a:picLocks noChangeAspect="1" noChangeArrowheads="1"/>
          </p:cNvPicPr>
          <p:nvPr/>
        </p:nvPicPr>
        <p:blipFill rotWithShape="1">
          <a:blip r:embed="rId4" cstate="print"/>
          <a:srcRect l="7284"/>
          <a:stretch/>
        </p:blipFill>
        <p:spPr bwMode="auto">
          <a:xfrm>
            <a:off x="3170717" y="2779717"/>
            <a:ext cx="2465797" cy="1211894"/>
          </a:xfrm>
          <a:prstGeom prst="rect">
            <a:avLst/>
          </a:prstGeom>
          <a:noFill/>
        </p:spPr>
      </p:pic>
      <p:pic>
        <p:nvPicPr>
          <p:cNvPr id="28" name="Picture 27"/>
          <p:cNvPicPr>
            <a:picLocks noChangeAspect="1"/>
          </p:cNvPicPr>
          <p:nvPr/>
        </p:nvPicPr>
        <p:blipFill rotWithShape="1">
          <a:blip r:embed="rId3" cstate="print">
            <a:extLst>
              <a:ext uri="{28A0092B-C50C-407E-A947-70E740481C1C}">
                <a14:useLocalDpi xmlns="" xmlns:a14="http://schemas.microsoft.com/office/drawing/2010/main" val="0"/>
              </a:ext>
            </a:extLst>
          </a:blip>
          <a:srcRect b="4007"/>
          <a:stretch/>
        </p:blipFill>
        <p:spPr>
          <a:xfrm>
            <a:off x="3076337" y="2636912"/>
            <a:ext cx="2575783" cy="1448435"/>
          </a:xfrm>
          <a:prstGeom prst="rect">
            <a:avLst/>
          </a:prstGeom>
        </p:spPr>
      </p:pic>
      <p:pic>
        <p:nvPicPr>
          <p:cNvPr id="1028" name="Picture 4" descr="Bild - Vindkraft"/>
          <p:cNvPicPr>
            <a:picLocks noChangeAspect="1" noChangeArrowheads="1"/>
          </p:cNvPicPr>
          <p:nvPr/>
        </p:nvPicPr>
        <p:blipFill rotWithShape="1">
          <a:blip r:embed="rId5" cstate="print"/>
          <a:srcRect l="7447" r="8319"/>
          <a:stretch/>
        </p:blipFill>
        <p:spPr bwMode="auto">
          <a:xfrm>
            <a:off x="316145" y="1637810"/>
            <a:ext cx="2399044" cy="1228707"/>
          </a:xfrm>
          <a:prstGeom prst="rect">
            <a:avLst/>
          </a:prstGeom>
          <a:noFill/>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68025" y="1538994"/>
            <a:ext cx="2575783" cy="1508891"/>
          </a:xfrm>
          <a:prstGeom prst="rect">
            <a:avLst/>
          </a:prstGeom>
        </p:spPr>
      </p:pic>
      <p:sp>
        <p:nvSpPr>
          <p:cNvPr id="2" name="Rubrik 1"/>
          <p:cNvSpPr>
            <a:spLocks noGrp="1"/>
          </p:cNvSpPr>
          <p:nvPr>
            <p:ph type="title"/>
          </p:nvPr>
        </p:nvSpPr>
        <p:spPr/>
        <p:txBody>
          <a:bodyPr>
            <a:normAutofit/>
          </a:bodyPr>
          <a:lstStyle/>
          <a:p>
            <a:r>
              <a:rPr lang="sv-SE" sz="2800" dirty="0" smtClean="0"/>
              <a:t>Olika produktionssätt har olika egenskaper och är inte utan vidare utbytbara</a:t>
            </a:r>
            <a:endParaRPr lang="sv-SE" sz="2800" dirty="0"/>
          </a:p>
        </p:txBody>
      </p:sp>
      <p:pic>
        <p:nvPicPr>
          <p:cNvPr id="1032" name="Picture 8" descr="http://www.svenskenergi.se/upload/Om%20el/Bilder/vattenkraft-miljor.jpg"/>
          <p:cNvPicPr>
            <a:picLocks noChangeAspect="1" noChangeArrowheads="1"/>
          </p:cNvPicPr>
          <p:nvPr/>
        </p:nvPicPr>
        <p:blipFill rotWithShape="1">
          <a:blip r:embed="rId6" cstate="print"/>
          <a:srcRect r="26480"/>
          <a:stretch/>
        </p:blipFill>
        <p:spPr bwMode="auto">
          <a:xfrm>
            <a:off x="6002190" y="1577909"/>
            <a:ext cx="2524983" cy="1367699"/>
          </a:xfrm>
          <a:prstGeom prst="rect">
            <a:avLst/>
          </a:prstGeom>
          <a:noFill/>
        </p:spPr>
      </p:pic>
      <p:sp>
        <p:nvSpPr>
          <p:cNvPr id="11" name="textruta 10"/>
          <p:cNvSpPr txBox="1"/>
          <p:nvPr/>
        </p:nvSpPr>
        <p:spPr>
          <a:xfrm>
            <a:off x="3125173" y="1196752"/>
            <a:ext cx="2382931" cy="1754326"/>
          </a:xfrm>
          <a:prstGeom prst="rect">
            <a:avLst/>
          </a:prstGeom>
          <a:noFill/>
        </p:spPr>
        <p:txBody>
          <a:bodyPr wrap="square" rtlCol="0">
            <a:spAutoFit/>
          </a:bodyPr>
          <a:lstStyle/>
          <a:p>
            <a:pPr algn="ctr"/>
            <a:r>
              <a:rPr lang="sv-SE" b="1" dirty="0" smtClean="0"/>
              <a:t>Kärnkraft</a:t>
            </a:r>
            <a:endParaRPr lang="sv-SE" sz="1500" dirty="0" smtClean="0"/>
          </a:p>
          <a:p>
            <a:pPr algn="ctr"/>
            <a:r>
              <a:rPr lang="sv-SE" sz="1500" dirty="0" smtClean="0"/>
              <a:t> 7, 2 TWh </a:t>
            </a:r>
          </a:p>
          <a:p>
            <a:pPr algn="ctr"/>
            <a:r>
              <a:rPr lang="sv-SE" sz="1500" dirty="0" smtClean="0"/>
              <a:t>en reaktor på 900 MW</a:t>
            </a:r>
          </a:p>
          <a:p>
            <a:pPr algn="ctr"/>
            <a:r>
              <a:rPr lang="sv-SE" sz="1500" dirty="0" smtClean="0"/>
              <a:t>8000 timmar</a:t>
            </a:r>
          </a:p>
          <a:p>
            <a:pPr algn="ctr"/>
            <a:r>
              <a:rPr lang="sv-SE" sz="1500" dirty="0" smtClean="0"/>
              <a:t>i princip </a:t>
            </a:r>
            <a:r>
              <a:rPr lang="sv-SE" sz="1500" dirty="0" smtClean="0"/>
              <a:t>kontinuerligt planerad </a:t>
            </a:r>
            <a:r>
              <a:rPr lang="sv-SE" sz="1500" dirty="0" smtClean="0"/>
              <a:t>drift</a:t>
            </a:r>
            <a:br>
              <a:rPr lang="sv-SE" sz="1500" dirty="0" smtClean="0"/>
            </a:br>
            <a:endParaRPr lang="sv-SE" sz="1500" dirty="0"/>
          </a:p>
        </p:txBody>
      </p:sp>
      <p:sp>
        <p:nvSpPr>
          <p:cNvPr id="12" name="textruta 11"/>
          <p:cNvSpPr txBox="1"/>
          <p:nvPr/>
        </p:nvSpPr>
        <p:spPr>
          <a:xfrm>
            <a:off x="4716016" y="4653136"/>
            <a:ext cx="1872353" cy="1292662"/>
          </a:xfrm>
          <a:prstGeom prst="rect">
            <a:avLst/>
          </a:prstGeom>
          <a:noFill/>
        </p:spPr>
        <p:txBody>
          <a:bodyPr wrap="square" rtlCol="0">
            <a:spAutoFit/>
          </a:bodyPr>
          <a:lstStyle/>
          <a:p>
            <a:pPr algn="ctr"/>
            <a:r>
              <a:rPr lang="sv-SE" b="1" dirty="0" smtClean="0"/>
              <a:t>Kraftvärme</a:t>
            </a:r>
          </a:p>
          <a:p>
            <a:pPr algn="ctr"/>
            <a:r>
              <a:rPr lang="sv-SE" sz="1500" dirty="0" smtClean="0"/>
              <a:t>Värmebehovet avgörande</a:t>
            </a:r>
          </a:p>
          <a:p>
            <a:pPr algn="ctr"/>
            <a:r>
              <a:rPr lang="sv-SE" sz="1500" dirty="0" smtClean="0"/>
              <a:t>i dag max 18 TWh/år </a:t>
            </a:r>
          </a:p>
        </p:txBody>
      </p:sp>
      <p:sp>
        <p:nvSpPr>
          <p:cNvPr id="14" name="textruta 13"/>
          <p:cNvSpPr txBox="1"/>
          <p:nvPr/>
        </p:nvSpPr>
        <p:spPr>
          <a:xfrm>
            <a:off x="851973" y="2912718"/>
            <a:ext cx="1255472" cy="1588127"/>
          </a:xfrm>
          <a:prstGeom prst="rect">
            <a:avLst/>
          </a:prstGeom>
          <a:noFill/>
        </p:spPr>
        <p:txBody>
          <a:bodyPr wrap="none" rtlCol="0">
            <a:spAutoFit/>
          </a:bodyPr>
          <a:lstStyle/>
          <a:p>
            <a:pPr algn="ctr">
              <a:lnSpc>
                <a:spcPct val="90000"/>
              </a:lnSpc>
            </a:pPr>
            <a:r>
              <a:rPr lang="sv-SE" b="1" dirty="0" smtClean="0"/>
              <a:t>Vindkraft</a:t>
            </a:r>
            <a:r>
              <a:rPr lang="sv-SE" dirty="0" smtClean="0"/>
              <a:t/>
            </a:r>
            <a:br>
              <a:rPr lang="sv-SE" dirty="0" smtClean="0"/>
            </a:br>
            <a:r>
              <a:rPr lang="sv-SE" sz="1500" dirty="0" smtClean="0"/>
              <a:t>ca 7,2 TWh</a:t>
            </a:r>
          </a:p>
          <a:p>
            <a:pPr algn="ctr">
              <a:lnSpc>
                <a:spcPct val="90000"/>
              </a:lnSpc>
            </a:pPr>
            <a:r>
              <a:rPr lang="sv-SE" sz="1500" dirty="0" smtClean="0"/>
              <a:t> </a:t>
            </a:r>
          </a:p>
          <a:p>
            <a:pPr algn="ctr">
              <a:lnSpc>
                <a:spcPct val="90000"/>
              </a:lnSpc>
            </a:pPr>
            <a:r>
              <a:rPr lang="sv-SE" sz="1500" dirty="0" smtClean="0"/>
              <a:t>~4000 MW</a:t>
            </a:r>
          </a:p>
          <a:p>
            <a:pPr algn="ctr">
              <a:lnSpc>
                <a:spcPct val="90000"/>
              </a:lnSpc>
            </a:pPr>
            <a:endParaRPr lang="sv-SE" sz="1500" dirty="0" smtClean="0"/>
          </a:p>
          <a:p>
            <a:pPr algn="ctr">
              <a:lnSpc>
                <a:spcPct val="90000"/>
              </a:lnSpc>
            </a:pPr>
            <a:r>
              <a:rPr lang="sv-SE" sz="1500" dirty="0" smtClean="0"/>
              <a:t>vädret avgör</a:t>
            </a:r>
          </a:p>
          <a:p>
            <a:pPr algn="ctr">
              <a:lnSpc>
                <a:spcPct val="90000"/>
              </a:lnSpc>
            </a:pPr>
            <a:r>
              <a:rPr lang="sv-SE" sz="1500" dirty="0" smtClean="0"/>
              <a:t> </a:t>
            </a:r>
          </a:p>
        </p:txBody>
      </p:sp>
      <p:sp>
        <p:nvSpPr>
          <p:cNvPr id="1042" name="AutoShape 18" descr="data:image/jpeg;base64,/9j/4AAQSkZJRgABAQAAAQABAAD/2wBDAAkGBwgHBgkIBwgKCgkLDRYPDQwMDRsUFRAWIB0iIiAdHx8kKDQsJCYxJx8fLT0tMTU3Ojo6Iys/RD84QzQ5Ojf/2wBDAQoKCg0MDRoPDxo3JR8lNzc3Nzc3Nzc3Nzc3Nzc3Nzc3Nzc3Nzc3Nzc3Nzc3Nzc3Nzc3Nzc3Nzc3Nzc3Nzc3Nzf/wAARCACEAMUDASIAAhEBAxEB/8QAHAAAAQUBAQEAAAAAAAAAAAAABAABAgMFBgcI/8QAQRAAAQMCAwYEBQAGBwkAAAAAAQACAwQREiExBQYTQVFhInGBkRQyobHBBxVCctHhIzNDUmLw8RYXJCVTY4Kywv/EABoBAAMBAQEBAAAAAAAAAAAAAAECAwAEBQb/xAAkEQACAgEEAgIDAQAAAAAAAAAAAQIRAxIhMUEEEyJRFJHwof/aAAwDAQACEQMRAD8AejqmyOANi7r1WkyAvsWusuYYC1wLTYhatHtCQENefVfSTx/R5MMi7Nv4SQjJwKrfeH5wcuYU6SquQC0kHK6LMLJBe3nmue2nuX5WwAJonixQ09NE7NjrdkdLRhpuxoF9U5p7NuCbpk0uBWm+TCliczO1wmiGLVq1Kime5puMkLG0ROzBt0KsnaJONMlFTscMxYq0QsaQbAEKQDS3EzRVvkLeSWmxrSFU0zZWYmDRAugDTYgo4VZ0Cqe7HmdU8bWwsqYLwQpCIBWEEckrjoU4pDhtTFjVZiHQprjosCyrCByulfopkXSwphWVG5SDVbh7J8KwCvCnAVmFOGLGK8Keyswp8KASrCkrcKSxjKwpwxXhluSmAeVkwhZRVM0BAILmHl0W5R1sUzRhxA8wVgZqcbnxnwnLndSnjUisMjidTZrxofJQcDb+rNlm0VYTloRyWnHUNkFnuIPS65pQcTojNSIFhLTy8yg6inFrgj0Wo3A/IhQkpQflaCPNCMqZmrMNmKN/hvbmEYyKKZuYz80Q6kz+QKYoicw4D1VHNCKLRmT07I3WAKq4YGgWnLC4ZHNDYLHMWTxlaFktwbD1H0TFo6IosFlHCLprFoFdGoFiMLQVBzQmTFYLgThiuLUg3smFKuGn4ZVwaqGOndXugEQ4LYeIXgm972tbTmllJR5GUW+CWBSwKwNUg1EBTgT4FbhUsK1mKMCSvwpLWYzMCcMV4YphiNiA2BOGIjApcNazA7WEG4yKMhlxjC42d16qHDKWBCVMZNoIdJOyxaXkdDor6baThZsoIt0JQ0bnAYXG7fsnfEHC4N1Nxi+R9bXBssmErbgAjzVjLXy+ywo3SR/I4+XJExVcjXDFnnr0UZYX0UWVdmo+FsouAL9lnVcBBJ6LQ2IyCGgY6MNDppZpHZ6kyOR00Alj+UFRhla5KygnwcqWpFq0aqlEZJBsOiGwLrjJNWc0k0wUtTYUTw0sCZMUGDE+BEYE4Z2R1GBw1Rgb/wAfMOtKT7PaizHp3VcYw7SDTlippfpY/hSyv4/ofHyRwJBiILA35svNO1gOYzB0I5p9YlMHDFLAr8CcMW1BoHwJInh9klrNRnYOykI+yJEacR9ltRqBhH2TiNE8M9D7JxH2W1moHwJxH2RIiPRS4R6H2Q1moF4fZPg7IsQOOjSnFOSbZDzOiGtG0sE4fZOIxz1VlKGuiD3vPzHUG+pXIQ7VrpGAcaRodyDQFOWdRHjicjsYwW0VKWgi3F0H/cctGjrHgAP08153HNVSSyRF8mFmEgBx55/dep7oyU43WpBOziOjDw4YC4t8Z1XFPyVGNUdUcLbuwWaaKojkANsBwm4tnYH8rLfhbUNhI+Zpdfyt/FF1kwbW1DaejlcHTE2jY1oAwtH7R7FZU1RUN2pGWUzy7guGBzmC1yPPoq4cicbJ5IfKgwsb1TcK+gPsr45nYRxo2xvtc2NwPX/RJ9bTR/PU07bdZR/FX1kaKOA7k0+yG2oJabZlXNHk+OJz2k8rBEu2xs9utdAfJ91n7X21s6bZtXAyoDnyQuYAAcyR5IPJsMobnNv2xXCzBUGxyGmfqoNlfL/SSvc551JOaz7+ONxHiab/AEWhsqB9bW09FG8MfPII2udoCeq43N9s6lFdIjm4AHxZHVem7lQw1W6kDJWNcGvkA7eIrkKzc3btDm6kFQ0X8VO7Fl5ZH6Lrtw5WwbF+GnvDUMmIMUgwu8RyyPU3UJz2TTHjHfcF4A6/RIwRhFOY4OIscieSjwXf3T7L0lK0cTW5RwoxrdJX8F390+ySOoBz9TVRiOrAZK7DZowscbZeS08Icb4bX5ELKnraNrpg+rhaXkayDqf5LXo3xS08To5GPuwHwuBv3UlPfkq47CEXYeycR9MlmSb27uRkh+2qEEHMcW/2VLt992Ga7Ypz+7iP4Q9sfsHrl9B9ZtGioXhlXUBjyLhtiTb0Qbt5NljSZ7/3YyuM3q3u2RV7QY+iqDM3htaS1h1ueoWNBvDRzyxxNuXyODW3YbXJsOSnLPRSOG+T0d+9Wzxk2Gof3wj8lHbuzQ7xV1RBGyWLhw8TFI697HSw81569zxJlG2wJBzXW7gbU2fsytqp9o1dLRxvg4bXVEzYwXYgbXJ6ZqM/J22ZZeM1yjqaDdYmhu7gSFrn+J4N9epC45m4m8Hw5lo6akllDiCHTYMWepNl1X+8PdighfDPtNuNziGiNj5Ac88wM1XuzvvJXVraOGjYxr3Gz3Sk5a6W7qHtySKLHGJwOztmbZftXa1NPs9rqmhMLamOGQOwYgS3MkXuOgXr26BdSbFpKOqgqoZ24gWvgeAPET81raLzTePeGu3R3y3l4NB8ZPtT4WTi4wxsbWNyAab3Odjn3XRVX6UpqaGN0uwDJjhEpMVXfC0tJufBkNB6qcpN7DqNbm1VOHxTyWsDcZIwuvybrYdz9eizK0tO0GONsTWkW58v4/dBU2+WzayH4mpkFI57j/RyuHhyAviyH7K5zbO/0EO2J6WmpHzNjOFsjahga8OaDcZG+lvRdePLFQSOaeOTm2ZcrnPHjDzbq0qgyxk2x5/ulY9VtqmiDnYZMjoT3t7Ic7fpS2Z7YZHCMj9rW5tkjrj9h0P6OhLmj+0YB3cEznhoyc052yKw27WhliikaC3ilwADr4bC+eSs/WAEDXMBcT84uDhN8r5ZXQ1oOhmtxbuYCCPNbW7T8O39mO6VUf8A7BZVLs2ep3bl24JmhkBdihw3LsIvr/JGbvTsdtCglBy+IidfoMQQc006CotM9+xu7Lhtv1lCzf6OnrSwAbPiku4kgWqA30+ZeWb6fpR3ki3n2lDsbbBh2fHMWQNjiicLNsL4i0nMgnXmuLq9ubS3k25RT7cqnVkmNkWKRoHgxaWAGWZXIXPpetdR0k5jbPFGy9mh8wzPqUmAObiGYPZfPzKSgZUxy/Dxtex7XCwtoRy912u6+9mytgQ7Skqqo8EAPjp7txuJP7IJz6ZLshn4TOaeDtHpjcLhcNy7iyS81rf0v0sJaKPY807CT4palsdxyIFnJKvtiSWKRws1HLDxRPWUjXvkA8Uguc+/a6lBXfATcdu0MIw2YYpeevI5WP3RklBs973OdSRku5lTfsrZckQb8IxpHNpsVOPiSTss88WcqynjqJHySVbGEkuzjcbm56eamNn0mf8AzKMZf9B/IWWz+oqS9mmQD95MdgUw/tJfcIvxZG9yMptBTthfMKviNabYgwtwuAyvcG4seyNothzQVlPJJIA2KRhcS0j5XXKJZseKKwZLLYOLrEi17WzHNXsoQJGnjy2uMriwU342TodZYdm6WCRznRPY8YiLtdf7LN25R/FQxwMlZxGyOI6jwkD6qoUmE+GqqB/5DP6Iig2VTTuk+JqJwNRgwj8KH4+SO9Fn5CkqszZd3ppQ+0jsRuQ3ob639fouu3Vqf1VtKOoqGPwNzJyyFh/BZke79AWvc6vq8XlGf/i6Dj2FTSyBr6mXw6EtaT9kVHKuBdUDot8toSbT29NX0bWuonxNN5GRgtcGgE3PizsPZc/DR1dPZz2RvhzDuLKDePQC+K+h+ymdjQxyyMFQSG2LHcJpJPO61P8AZihqKZplrZ3OIvwzEzCfO6RLIug/BnPVmzaapeeBTRQzNbidKyqxZWOXiJ6+fuh6fZTny/EgwWOEX4zQDr3WlXbsxF7mCulbFbKMRtaPos92xIIjhMjHEggkxXy9SnWPLJWv7/SbnBOiyl2TTOqMVXGyqikF2s44aLjM6EXGfI5W7rdphsYTt+J2HstsJtia1mufXEVzTaEMcCCy9vmLbkpm7Pkabie7r3Bc3RN68y6Drxvs3946TYE1W2fYELKVhB4sYlbgLsIza25tnfLss/4aEbPraV9REPiuFZxd8pY/F9dFmMo6mF121jtb5DX3UnUri7iFzC7qWC/uh6sofZA1WyOh2H+rjWNEYlMlhKGscLWLXDmNTrZU01eyGRrIZ2YhZwxGxtqs4U7wwhzw65vm1W0VC+edkTqgMjdZpIYDYJdGSJtUWCDd+MvL311OC4l3idpe/dSlhoRUUgbVwiWnNxwxkSCCL+y6Wp3Qgcwt/W78NtBCM/qsqXcpplBi2kANb8Ox+6XTNjaooFdwHSue6oia0t8Iz8J/zdVVcVHhxTV0N22blGcs7jTuiJt0HtAaa9rh1wa/VQZulaJzBWAYs84/5qiwZmI8sDPnp9myhodWFpBJ8NO4k36kJLRZunU28G0MI/wsISR/Hz/1A90A4Ocbm487K2N3+PyIBQhkaXXvdw5EK0ODreFxPRq9SzjotxgHNx9U/EF8reqpEoGbW4R1ORT8Rxzzvyz/AJLWaiZJJuLEeae9s7XVReegTBx6+mFCw0EOIxZm3ZEUxwuu0OOXkgwXWBJsewREDnhps6/UEWukb2Cg9rZTcNxG45FVNY9ryS0+rgmzMeby650dbI+yoYHNJsA3PVwBUmUQQS7jW07G34WpA5zmFmKwA6adljh2JzRYYrjO1lqRTBsZDngEaW59VKQyKanFf5SPMXWbO1wcSACe4R1TOwEnEHm9rd1lTS4nHwH2C6Mb2JS5KXNJOYamsAeXoVF7zfQpYieSoLQnA6k5FRdonc7rYqDnDW4CwaIDRFUH9e03AzQZ80RSPLX4gPlzGds/4qEiiOraXujBLwLZaqBa7FnID3Iuh45m8MDRuEWuLJOksWnIZ5qSGJ1MTh+2LjpdUNDiTdwKU0t/2rHzVIkNzmMyuyD2OaS3CsJtkbBJUGZpHjv7pKliUc4x7OV+9hdWtwH5MRv6KghnPNRDmNNhmo2XovEjzywn94/hOHH155n8ofi3dncC2QBOalxHWtr1zzPohqDRe15DcRIIPRSa/PQjzKGa51/Ff2skb4hYDzICFmoLLyCM8lYyVzTcC/YlBcQA3tftqrYnsA8B72vr2QbCkHioeQMJc23Ikf6qIe8u+cgdkM6WwBAwu5C90wkzucjzLgR91NsYMbI/ELPLrm+YRDpCQLhuIOvoMv4rMMjsILS45/3NO6vgmDRdrgXC9zcCw/H0SMIVUSnMuvlnbugJSRYlxzTvkOjXXvniv+STf0shnvc4uzbhvr/nVVg9hGh3uIcdfdNivz+qoc7M63POyYSFouRfzP8AJPqBRcXkf6pnOVRfnn7KDnlazUWYs1bAXFxaOfzWGgQmMa6hWRvIub5jt91JsZG2yoLnGxBBHW9/ZS45LTe4HQ9FnxygkPaLYsibEgfRWma1rlpB1AN0owSZgRcaDU3/AAq+IB4uufzIZ0gvn4b5XfbNQ4hNwQAeYOh9VeMtiTW4dxyALkepskg2ylo8DhbukqahaAcZJcOQSiGLCMxcEmxskkoy5KIYE59nWVjgI3ANAzFyeaSSCMLW5/N0vlzBPukkmD0Qe92I3zU4XFxtp3CSSTsJMvIc4ZZ+n2SicTIWjKw5JJJOwluEBjicwBoQkyQmzCBa/dJJAI0znYL3zDrglDS2Dg0DVoNznqkkniKyuXwWA6phm15Oo0SSRAM4kOw8gouJuUkljEeI69lbESc72zskkkYUFQPdxLX1kwnyskHFpka2wwEAWHJJJAIzHlxANrXsrGtxFtzyvySSVo8CMrY9xvc8/JJJJMKf/9k="/>
          <p:cNvSpPr>
            <a:spLocks noChangeAspect="1" noChangeArrowheads="1"/>
          </p:cNvSpPr>
          <p:nvPr/>
        </p:nvSpPr>
        <p:spPr bwMode="auto">
          <a:xfrm>
            <a:off x="63500" y="-590550"/>
            <a:ext cx="1800225" cy="1209675"/>
          </a:xfrm>
          <a:prstGeom prst="rect">
            <a:avLst/>
          </a:prstGeom>
          <a:noFill/>
        </p:spPr>
        <p:txBody>
          <a:bodyPr vert="horz" wrap="square" lIns="91440" tIns="45720" rIns="91440" bIns="45720" numCol="1" anchor="t" anchorCtr="0" compatLnSpc="1">
            <a:prstTxWarp prst="textNoShape">
              <a:avLst/>
            </a:prstTxWarp>
          </a:bodyPr>
          <a:lstStyle/>
          <a:p>
            <a:endParaRPr lang="sv-SE"/>
          </a:p>
        </p:txBody>
      </p:sp>
      <p:sp>
        <p:nvSpPr>
          <p:cNvPr id="1044" name="AutoShape 20" descr="data:image/jpeg;base64,/9j/4AAQSkZJRgABAQAAAQABAAD/2wBDAAkGBwgHBgkIBwgKCgkLDRYPDQwMDRsUFRAWIB0iIiAdHx8kKDQsJCYxJx8fLT0tMTU3Ojo6Iys/RD84QzQ5Ojf/2wBDAQoKCg0MDRoPDxo3JR8lNzc3Nzc3Nzc3Nzc3Nzc3Nzc3Nzc3Nzc3Nzc3Nzc3Nzc3Nzc3Nzc3Nzc3Nzc3Nzc3Nzf/wAARCACEAMUDASIAAhEBAxEB/8QAHAAAAQUBAQEAAAAAAAAAAAAABAABAgMFBgcI/8QAQRAAAQMCAwYEBQAGBwkAAAAAAQACAwQREiExBQYTQVFhInGBkRQyobHBBxVCctHhIzNDUmLw8RYXJCVTY4Kywv/EABoBAAMBAQEBAAAAAAAAAAAAAAECAwAEBQb/xAAkEQACAgEEAgIDAQAAAAAAAAAAAQIRAxIhMUEEEyJRFJHwof/aAAwDAQACEQMRAD8AejqmyOANi7r1WkyAvsWusuYYC1wLTYhatHtCQENefVfSTx/R5MMi7Nv4SQjJwKrfeH5wcuYU6SquQC0kHK6LMLJBe3nmue2nuX5WwAJonixQ09NE7NjrdkdLRhpuxoF9U5p7NuCbpk0uBWm+TCliczO1wmiGLVq1Kime5puMkLG0ROzBt0KsnaJONMlFTscMxYq0QsaQbAEKQDS3EzRVvkLeSWmxrSFU0zZWYmDRAugDTYgo4VZ0Cqe7HmdU8bWwsqYLwQpCIBWEEckrjoU4pDhtTFjVZiHQprjosCyrCByulfopkXSwphWVG5SDVbh7J8KwCvCnAVmFOGLGK8Keyswp8KASrCkrcKSxjKwpwxXhluSmAeVkwhZRVM0BAILmHl0W5R1sUzRhxA8wVgZqcbnxnwnLndSnjUisMjidTZrxofJQcDb+rNlm0VYTloRyWnHUNkFnuIPS65pQcTojNSIFhLTy8yg6inFrgj0Wo3A/IhQkpQflaCPNCMqZmrMNmKN/hvbmEYyKKZuYz80Q6kz+QKYoicw4D1VHNCKLRmT07I3WAKq4YGgWnLC4ZHNDYLHMWTxlaFktwbD1H0TFo6IosFlHCLprFoFdGoFiMLQVBzQmTFYLgThiuLUg3smFKuGn4ZVwaqGOndXugEQ4LYeIXgm972tbTmllJR5GUW+CWBSwKwNUg1EBTgT4FbhUsK1mKMCSvwpLWYzMCcMV4YphiNiA2BOGIjApcNazA7WEG4yKMhlxjC42d16qHDKWBCVMZNoIdJOyxaXkdDor6baThZsoIt0JQ0bnAYXG7fsnfEHC4N1Nxi+R9bXBssmErbgAjzVjLXy+ywo3SR/I4+XJExVcjXDFnnr0UZYX0UWVdmo+FsouAL9lnVcBBJ6LQ2IyCGgY6MNDppZpHZ6kyOR00Alj+UFRhla5KygnwcqWpFq0aqlEZJBsOiGwLrjJNWc0k0wUtTYUTw0sCZMUGDE+BEYE4Z2R1GBw1Rgb/wAfMOtKT7PaizHp3VcYw7SDTlippfpY/hSyv4/ofHyRwJBiILA35svNO1gOYzB0I5p9YlMHDFLAr8CcMW1BoHwJInh9klrNRnYOykI+yJEacR9ltRqBhH2TiNE8M9D7JxH2W1moHwJxH2RIiPRS4R6H2Q1moF4fZPg7IsQOOjSnFOSbZDzOiGtG0sE4fZOIxz1VlKGuiD3vPzHUG+pXIQ7VrpGAcaRodyDQFOWdRHjicjsYwW0VKWgi3F0H/cctGjrHgAP08153HNVSSyRF8mFmEgBx55/dep7oyU43WpBOziOjDw4YC4t8Z1XFPyVGNUdUcLbuwWaaKojkANsBwm4tnYH8rLfhbUNhI+Zpdfyt/FF1kwbW1DaejlcHTE2jY1oAwtH7R7FZU1RUN2pGWUzy7guGBzmC1yPPoq4cicbJ5IfKgwsb1TcK+gPsr45nYRxo2xvtc2NwPX/RJ9bTR/PU07bdZR/FX1kaKOA7k0+yG2oJabZlXNHk+OJz2k8rBEu2xs9utdAfJ91n7X21s6bZtXAyoDnyQuYAAcyR5IPJsMobnNv2xXCzBUGxyGmfqoNlfL/SSvc551JOaz7+ONxHiab/AEWhsqB9bW09FG8MfPII2udoCeq43N9s6lFdIjm4AHxZHVem7lQw1W6kDJWNcGvkA7eIrkKzc3btDm6kFQ0X8VO7Fl5ZH6Lrtw5WwbF+GnvDUMmIMUgwu8RyyPU3UJz2TTHjHfcF4A6/RIwRhFOY4OIscieSjwXf3T7L0lK0cTW5RwoxrdJX8F390+ySOoBz9TVRiOrAZK7DZowscbZeS08Icb4bX5ELKnraNrpg+rhaXkayDqf5LXo3xS08To5GPuwHwuBv3UlPfkq47CEXYeycR9MlmSb27uRkh+2qEEHMcW/2VLt992Ga7Ypz+7iP4Q9sfsHrl9B9ZtGioXhlXUBjyLhtiTb0Qbt5NljSZ7/3YyuM3q3u2RV7QY+iqDM3htaS1h1ueoWNBvDRzyxxNuXyODW3YbXJsOSnLPRSOG+T0d+9Wzxk2Gof3wj8lHbuzQ7xV1RBGyWLhw8TFI697HSw81569zxJlG2wJBzXW7gbU2fsytqp9o1dLRxvg4bXVEzYwXYgbXJ6ZqM/J22ZZeM1yjqaDdYmhu7gSFrn+J4N9epC45m4m8Hw5lo6akllDiCHTYMWepNl1X+8PdighfDPtNuNziGiNj5Ac88wM1XuzvvJXVraOGjYxr3Gz3Sk5a6W7qHtySKLHGJwOztmbZftXa1NPs9rqmhMLamOGQOwYgS3MkXuOgXr26BdSbFpKOqgqoZ24gWvgeAPET81raLzTePeGu3R3y3l4NB8ZPtT4WTi4wxsbWNyAab3Odjn3XRVX6UpqaGN0uwDJjhEpMVXfC0tJufBkNB6qcpN7DqNbm1VOHxTyWsDcZIwuvybrYdz9eizK0tO0GONsTWkW58v4/dBU2+WzayH4mpkFI57j/RyuHhyAviyH7K5zbO/0EO2J6WmpHzNjOFsjahga8OaDcZG+lvRdePLFQSOaeOTm2ZcrnPHjDzbq0qgyxk2x5/ulY9VtqmiDnYZMjoT3t7Ic7fpS2Z7YZHCMj9rW5tkjrj9h0P6OhLmj+0YB3cEznhoyc052yKw27WhliikaC3ilwADr4bC+eSs/WAEDXMBcT84uDhN8r5ZXQ1oOhmtxbuYCCPNbW7T8O39mO6VUf8A7BZVLs2ep3bl24JmhkBdihw3LsIvr/JGbvTsdtCglBy+IidfoMQQc006CotM9+xu7Lhtv1lCzf6OnrSwAbPiku4kgWqA30+ZeWb6fpR3ki3n2lDsbbBh2fHMWQNjiicLNsL4i0nMgnXmuLq9ubS3k25RT7cqnVkmNkWKRoHgxaWAGWZXIXPpetdR0k5jbPFGy9mh8wzPqUmAObiGYPZfPzKSgZUxy/Dxtex7XCwtoRy912u6+9mytgQ7Skqqo8EAPjp7txuJP7IJz6ZLshn4TOaeDtHpjcLhcNy7iyS81rf0v0sJaKPY807CT4palsdxyIFnJKvtiSWKRws1HLDxRPWUjXvkA8Uguc+/a6lBXfATcdu0MIw2YYpeevI5WP3RklBs973OdSRku5lTfsrZckQb8IxpHNpsVOPiSTss88WcqynjqJHySVbGEkuzjcbm56eamNn0mf8AzKMZf9B/IWWz+oqS9mmQD95MdgUw/tJfcIvxZG9yMptBTthfMKviNabYgwtwuAyvcG4seyNothzQVlPJJIA2KRhcS0j5XXKJZseKKwZLLYOLrEi17WzHNXsoQJGnjy2uMriwU342TodZYdm6WCRznRPY8YiLtdf7LN25R/FQxwMlZxGyOI6jwkD6qoUmE+GqqB/5DP6Iig2VTTuk+JqJwNRgwj8KH4+SO9Fn5CkqszZd3ppQ+0jsRuQ3ob639fouu3Vqf1VtKOoqGPwNzJyyFh/BZke79AWvc6vq8XlGf/i6Dj2FTSyBr6mXw6EtaT9kVHKuBdUDot8toSbT29NX0bWuonxNN5GRgtcGgE3PizsPZc/DR1dPZz2RvhzDuLKDePQC+K+h+ymdjQxyyMFQSG2LHcJpJPO61P8AZihqKZplrZ3OIvwzEzCfO6RLIug/BnPVmzaapeeBTRQzNbidKyqxZWOXiJ6+fuh6fZTny/EgwWOEX4zQDr3WlXbsxF7mCulbFbKMRtaPos92xIIjhMjHEggkxXy9SnWPLJWv7/SbnBOiyl2TTOqMVXGyqikF2s44aLjM6EXGfI5W7rdphsYTt+J2HstsJtia1mufXEVzTaEMcCCy9vmLbkpm7Pkabie7r3Bc3RN68y6Drxvs3946TYE1W2fYELKVhB4sYlbgLsIza25tnfLss/4aEbPraV9REPiuFZxd8pY/F9dFmMo6mF121jtb5DX3UnUri7iFzC7qWC/uh6sofZA1WyOh2H+rjWNEYlMlhKGscLWLXDmNTrZU01eyGRrIZ2YhZwxGxtqs4U7wwhzw65vm1W0VC+edkTqgMjdZpIYDYJdGSJtUWCDd+MvL311OC4l3idpe/dSlhoRUUgbVwiWnNxwxkSCCL+y6Wp3Qgcwt/W78NtBCM/qsqXcpplBi2kANb8Ox+6XTNjaooFdwHSue6oia0t8Iz8J/zdVVcVHhxTV0N22blGcs7jTuiJt0HtAaa9rh1wa/VQZulaJzBWAYs84/5qiwZmI8sDPnp9myhodWFpBJ8NO4k36kJLRZunU28G0MI/wsISR/Hz/1A90A4Ocbm487K2N3+PyIBQhkaXXvdw5EK0ODreFxPRq9SzjotxgHNx9U/EF8reqpEoGbW4R1ORT8Rxzzvyz/AJLWaiZJJuLEeae9s7XVReegTBx6+mFCw0EOIxZm3ZEUxwuu0OOXkgwXWBJsewREDnhps6/UEWukb2Cg9rZTcNxG45FVNY9ryS0+rgmzMeby650dbI+yoYHNJsA3PVwBUmUQQS7jW07G34WpA5zmFmKwA6adljh2JzRYYrjO1lqRTBsZDngEaW59VKQyKanFf5SPMXWbO1wcSACe4R1TOwEnEHm9rd1lTS4nHwH2C6Mb2JS5KXNJOYamsAeXoVF7zfQpYieSoLQnA6k5FRdonc7rYqDnDW4CwaIDRFUH9e03AzQZ80RSPLX4gPlzGds/4qEiiOraXujBLwLZaqBa7FnID3Iuh45m8MDRuEWuLJOksWnIZ5qSGJ1MTh+2LjpdUNDiTdwKU0t/2rHzVIkNzmMyuyD2OaS3CsJtkbBJUGZpHjv7pKliUc4x7OV+9hdWtwH5MRv6KghnPNRDmNNhmo2XovEjzywn94/hOHH155n8ofi3dncC2QBOalxHWtr1zzPohqDRe15DcRIIPRSa/PQjzKGa51/Ff2skb4hYDzICFmoLLyCM8lYyVzTcC/YlBcQA3tftqrYnsA8B72vr2QbCkHioeQMJc23Ikf6qIe8u+cgdkM6WwBAwu5C90wkzucjzLgR91NsYMbI/ELPLrm+YRDpCQLhuIOvoMv4rMMjsILS45/3NO6vgmDRdrgXC9zcCw/H0SMIVUSnMuvlnbugJSRYlxzTvkOjXXvniv+STf0shnvc4uzbhvr/nVVg9hGh3uIcdfdNivz+qoc7M63POyYSFouRfzP8AJPqBRcXkf6pnOVRfnn7KDnlazUWYs1bAXFxaOfzWGgQmMa6hWRvIub5jt91JsZG2yoLnGxBBHW9/ZS45LTe4HQ9FnxygkPaLYsibEgfRWma1rlpB1AN0owSZgRcaDU3/AAq+IB4uufzIZ0gvn4b5XfbNQ4hNwQAeYOh9VeMtiTW4dxyALkepskg2ylo8DhbukqahaAcZJcOQSiGLCMxcEmxskkoy5KIYE59nWVjgI3ANAzFyeaSSCMLW5/N0vlzBPukkmD0Qe92I3zU4XFxtp3CSSTsJMvIc4ZZ+n2SicTIWjKw5JJJOwluEBjicwBoQkyQmzCBa/dJJAI0znYL3zDrglDS2Dg0DVoNznqkkniKyuXwWA6phm15Oo0SSRAM4kOw8gouJuUkljEeI69lbESc72zskkkYUFQPdxLX1kwnyskHFpka2wwEAWHJJJAIzHlxANrXsrGtxFtzyvySSVo8CMrY9xvc8/JJJJMKf/9k="/>
          <p:cNvSpPr>
            <a:spLocks noChangeAspect="1" noChangeArrowheads="1"/>
          </p:cNvSpPr>
          <p:nvPr/>
        </p:nvSpPr>
        <p:spPr bwMode="auto">
          <a:xfrm>
            <a:off x="63500" y="-590550"/>
            <a:ext cx="1800225" cy="1209675"/>
          </a:xfrm>
          <a:prstGeom prst="rect">
            <a:avLst/>
          </a:prstGeom>
          <a:noFill/>
        </p:spPr>
        <p:txBody>
          <a:bodyPr vert="horz" wrap="square" lIns="91440" tIns="45720" rIns="91440" bIns="45720" numCol="1" anchor="t" anchorCtr="0" compatLnSpc="1">
            <a:prstTxWarp prst="textNoShape">
              <a:avLst/>
            </a:prstTxWarp>
          </a:bodyPr>
          <a:lstStyle/>
          <a:p>
            <a:endParaRPr lang="sv-SE"/>
          </a:p>
        </p:txBody>
      </p:sp>
      <p:sp>
        <p:nvSpPr>
          <p:cNvPr id="1048" name="AutoShape 24" descr="data:image/jpeg;base64,/9j/4AAQSkZJRgABAQAAAQABAAD/2wCEAAkGBhQPEBUUDxQVFRQVFBQUFBQVFBUVFhQVFBQXFhQUFRcXHCcfFxkjGRoUHy8gIycpLCwuFSAxNTAqNSYrLSkBCQoKDgwOGg8PGi0fHyQqKSwpLCwsLCwsLCwsKiwsKSwpLCkpLCwpLCwpKSksLCwsLCwsLCwsLCwpLCksLCwpKf/AABEIAMkA+wMBIgACEQEDEQH/xAAbAAABBQEBAAAAAAAAAAAAAAACAQMEBQYAB//EAD4QAAEDAgQEAwUFBwQCAwAAAAEAAhEDIQQSMUEFBiJRE2FxMoGRobEHI0LB8BQkUnJz0eEzNLLCFfFTgpL/xAAaAQADAQEBAQAAAAAAAAAAAAAAAQMCBAUG/8QAJhEAAgICAgICAgIDAAAAAAAAAAECEQMhEjEEIjJBE1Fh8CMzcf/aAAwDAQACEQMRAD8AZaUYQtCMBfQHhhBGEARtSGGEqQIkgOlLKSEoCACBRIQEQSA5KuXQgDlyKF0JDBRArsqXKgBQUqj47FiiwvdoPONwNdrkKu4LzEMS9zMhY5oDrmZBMdgZ/uFlzV0b/HJx5fRcpV0LoWiYi5LCXKgBFyWF0IAQoSEUJCgBshCU4UBCYAFAUZQFMQJQoikhMCO0IwFwCKEhigIgEgCMBACgIgFwCMBIAYSwihdlSAEBEAlhKEDOASwiCWEgBhLCWEsIAGEoRQuAQBm+fqLjhCWkwHNzAWkEgdv1JWW5CwZOMkQAxhcRcg3jyvJ3W45sH7lX/kH/ADas9yJgn067y9paHUWlpO/UD9I+KhKKcrOmE2oUbaF0IoSwrHMJC6Eq5AwVyUpECEIQlEUJTAAoSiKArQgSgKMoCmAKFEUKAACKELU4AkAgRhJCIBABNRgIWhOAJDOhLCUBLCQwISgJYXIAIBFCQIwkAMJQEpC4BACQlAXQiAQBU81GMFX/AJPq5oKoOReIuqVCx0EMpiDeSJsD6LQ81D9yr/yf9mrKfZ7/ALip/TH/ACKm/kisV6M38JYXJFQmcuSpCgASkKUpECEQlKUJTAEoCjKApiBKEo0JTENOQo3BDCYAtTgTbUYSGGlCQJQkAbUYQNTgSGKlXBckByUBKAjDUDEARAIsqYxuNZRpl7yMouTI07iTf3JNhQ7CWFj8V9pNFlTK1pqMn22y221nDWf1stLwzi1PEtBpOa6wLskkNJ2JIF/I3WVNPSNuDW2S4SwlhctGCr5oH7lX/p/mFk/s9/3NT+kP+S1vNH+yr/0z9Qsl9n5/eX/0v+ym/kisfizflclXKhMRIUSRAgCEhRlCQmABSFGUJCBAEIYRlCUwAIQlGUDkxAOQJwoEwG2pwIGhOBAChEAkARgJDCaEYCQBEAkBwCIBcAqjivNdDDBwLwajTHh3zH4aeqy2l2aSb6LrS5UPifHaOFaHVXiCdiCb6EN1I9FisTzZi8W4/sbHMZl6j7UAfizRDfcqWhwsEk1S55mTlvrG/v8ALRc0/IS6OiGBvs0PEftEe95bg2SDoXtkg92gbesqiq8JqvaX4qoQ2X9EyZFzDdB1WU12HyvhgFNo0j2t9TuNRurMYQEvAuGGq5zj3l2Vsk6WlcWTPJnZDDFGew/DgaVqc+11GdAxxmN9vgkweGrYZxqYOocwc+Wd2tLokGxsNNbqzp1srC0OMS82Fv8ATIse2yLBYdgYS9wAl4dc5jd8dIiLxvpKk8ko7KqClplpy59ojHtDMVLasxNsriT7gz3raAzcLyp/CmVHND4dMDO0ybyLg6AEb6KZQr4rhTptWpZW2JJytN4adW/TRdeLy09SOTL4rW4m35nH7nX/AKZ/JZHkAfvT/wCj/wBwrXGc10cTgauVw8Q03TTghw917ecqs5B/3L/6P/cLqbTkqOdJqLs3yRKkVSIqRcuTARcVxSIAQoCjKEpiAKQo4QwgQBCEhOwgcEwGiEMJwoFoQ01OBAAjakMIJxoQBONSANoTgCBqcCQzAc8YysKxYx2WnrIJEnaexttruqHD4FtzBe7uTDdPLX/C0XNmHa7EnMT6E2Bh2nbb4qvoCWmBcb6bCfPyXn5m+R3Y6UTSct8K8Wi4OrCl0GGXAdrLSRrETBsqg0xRcWsgzECJvDDoPepmEwdQxka9/ScwbNwSZNu0fAIMHgi9zug2A6ACSLMmw923dcX7svYxxKgcw6cuYDUg6kxYd+6k0OHODXjLmGat1P2I1J7bfTsotVrhUAAygEjq9qRIgt1G4vC1rOHNrUT4hc7qxL3AODWt3sN5In0aVicuNFYJsy9DDUzTOd8Xf0sZMRRfEuNhfz3JCsOB8N6S6kG581Vtoe516ggAiCIi5/speHr0aVDwxdxdWAGYQ4Gi8NBm4I94vZTOEcEfRb4lN7Wmp4kwQ8XdUDZGw0HnIKhlyaf0WjExnAqIFYtqaSGn2habghvlurviNEZTBbm+6ba+cXgxBsRlNu5UPhUUa33zZBqBpLZP4v4dt7q741woNyvou6nGmHAeyeo5dNb62vKUpexqK0Zfj3AWeGavhlj4eXZfZcQLiI6VH5b4u3C187/ZcwNcYmATMwD5f4Wq43Uc6g8FntU3yQJA0g+U/l8Mty/hfEqOEA/dAkHQ9QH5rs8XK1CUn9HNnxqUkv2eiYbiVOqwPpulrjAI3hSF5Y/xMG9tTDuIMnoddtt4OshargPPNOtDK33b4vOjj2ZH0N/VenjzKaPPyYHBmpSJQUiuc5yFEkKAEKRKkJTASEhXFyEuTEcSgcVxchJQAJQyucUMrQjgEQQhEEgCCcagCIJAOtKNqbanAUhmJ5mosZXe4xLjv3gjTtomqFMuaGsb1FwhzrbN98f4U/jBpmtUsMwMGNfZdMx/9V2CoPcQINpyknKLNaSYbrcRr8JXl5pVNnoQXqi3OGZSpM8V7nPc0RTYQ0MuZLjrb6qrwfHW4PP+zAse/KGwYc3ppZie4s7180/xXDEvBJn7kSGtLRAcRPc30n+yh8JZRBqGplgsbDYzbYeYA1Jl23dcqqrZet0RKby+qSBqAZdvc9ryT9Vq+D8Id4LvEe65rGG9IdZ0gkX2+HvWW4c774hoJFomRvYLW4jEOGHyOdkE1ZygWGZwJm8HaVLO90WxLVkalwFjqBcWXGfKZk2pPMnvJg+llYcM4ZUcKhYYBLwacgQZqgtaLjQHQ3lV9Si0UAHEufLoJJGYeG4S2P8A3eE5wStVa9xLiGkmx0bJqAWB3iLd/jzT6tlkV3EMKWl3it6jVgxds53TG9xv5KfxPDNqQKJuQwAbOILiCdthPoUfH8RLHGoIOeDEEe24gg6yPQalQa7C13iMJkBtxfc/GPPzRHasfRb46rUGDhzTNSm9peNHE5QQ4at2+HdYTlTDl9Z2U6UZPmM7ZC1uO4q52HPQ6XNgusA0nKZ0vMHebrPchMnEu6i0+BaNZ8Vlo39F04NYpkMnziR+bKZMAiDmd6a7FZt9GbEafFbjmfCOAY2pecxlsxEEgR5frVVbuFCqzM0iJLR7oMkC41VsWRKKFONshcH5nrYOziatIG7Z6hbZxmy3XCOYKWKbNNwm0tNiDExBud1g3cKLXEEwBodjItoob8M+k7O0ljtQ5tpF+3oV2Y89HHkwJ9HrRKEuWQ5b5tfUe2jXaC4+y9uhgaQBb9aLWErujJSVo45RcXTFLkJckJQkrZg4uQkrkhTASUJRFCUCBKFKShlMDg5GHJgFGCgQ+CjBTAKMFIY+HIg5NAowkMoOLV2sqOy+0XdUAzGW5m1o8+yJuPq+GGtaGgZgwu6i0FpkiIEXTHF6sveMpMO3gCIkwT+rJMPVq+GRZrPw6utsBMCZM6dl42ZXkZ6eP4IdFB1VvW50inBAs0AOAAgbbz5eaXDNp4UvLCG56dIR5mnhnnS9yXenvXcOwRILqmZ/QZ6i0EF4iALa3v8A2U7hTqFOqT0NHh0xeLk08Nn01vm2/i7rmb7RdIquEEeKTBNgZPSJzTO5v6LSVcLUqUHF5aDmqWA2LjoT2M2j6qk4I/78iCbNjaYdIF/1otZiWVX4chrWt66pBnMW9TpO1hPnqFLL8jcOjPYrAlxaZPQKgaZIJc2m6d/Ii1tfJSOFVHAPOrYvmGgzVBqLz7ipIwDnsMvc2pTL25SwBtqVQu12gfNHw3BvaC4Frw9xhsOYWlrn3MggkjMQpyVxpm06ZVcZrGqx2dpDw+ABcTncTcd57BN4nCS4Bh6iKYmdQZEnvbWVd4d9AvnEggeIARv/AKjouJFj9fhe4nlhjh4rCJIpxlN4vEEWMaz6ogvXQpPZieKUXtw72ujpFS4ETaziNBb0VHyPhs+LjfwiReLhzYW95h5eqhpaSCPDeCSBYZZ1G4g/HzWM+zl7RjOvQ0SB2kvbE+SvitYp2Ym7nEu+YcI8Oo61B1E7OiHWn4/FQ6eANR+WkHBzuodMOiJdGswR5rR8w8OgUhTMtJcQCZkkOkAnS/1R4JkUXeM3qDWuc4dU2gxvpffZcynUS9GPOEdcVAS3oa8Cxjbp302UV/CrNyQ4dJLTB1c4AEbenktpV4XlD/CcCHyYMOEtAtOrYt81FwfDB4kVmlji1wzDQEAmZHv17BUWb7MOBhuCUQzF0z7JJIgxey3pWU5qY/AClWaGvh2WT3LBrGu91RV+c8U/R7W/ysH1dJXseN5Efx2ednwSc9HoxKruPcV/ZaDqsAwWgAyAczgNQDFpWfwnPXhgDEtLtg5gEn1aSB7wfcnub+I08Rw6oabpg05GhH3jfaHZdrmnF0csYVJWjRYLFCrTY8aPaHb7jzTsqFwU/u1Gf/ip/wDAKWStrow+ziUBKUlAStGRCUKUoZTAbDkYcooejD0CJbXIw5RQ9OB6AJLXIw5RhURh6Qyl4zUOZ0NOpkyIIAN/d590D6dQ0yMzWgkWEzprBPbT1TmKqPz1Itc3kzlyGfT8SBuFcKZJdDTEANaCBDoF9O//AKXjZv8AY/8Ap6WP4IJtAxDvEd0RIgNBzCTDdo8tx3R8NxlKg+pAAzU6bQBN3ZaIN3QSCcx0tfuEWCotEOeS6WEAF0ycx0g+Ux7k7w/A0hUquqw3oBZo25bRv2IILhAGx8lza3Zew+DObnMBxOVhkNi4cby6AtJ+1VThqhFMA5qntOuBLiOkDQmd/os9wOu3xMpk9NOcrSSYcbER5/LzWm4piXOw5yUXkudVaC/K1rpc4lpvMb3jRTkrY10ZzEY174mpTGXPmabT928lt3dVvqBuVM4Zjnva5xhzZMFrrkZ6vWM3n59li+P1fZ6A25tmLrjNM27yU/wKuRUIJLQCJykHQuMek9luWL1sXPdGowOJbUqgVOhxqxD7CfEMgnTf3A+ZWgxFCo1+TpLwymM7HH2YeJ6bH17jzWE4mGtkgkdTpzAg2e6Nd9fj5LM4Xi9Wg7NSqOYTYljyPoswxWnQSns9axlSu3BuALiAyoAXATBpE6jU95WG+z6sG4vqmDRIkCSOtsHTumqHOOKrMfTfVJa2lUIBFz0ZSJ3MHfsk5EqZcWDlzDwzmI1a3O2XC+35qyg1CaZjl7RNzxV7ajabqJALM1m9JLgH5un5X1Wb4R9orZLcQPZblnQuLTr20m1louM1qPg0wBlLp9tsQQXiQbjTz2XimIHW6D+I/Vc+HAp2mXnkqmj3A8UoVWyyplIe7LJyz06Ai0xI1Ul9d2eSMwIBbMa5dnN2JI17rwelinNPSSPQq7wPOtakR1ERoBpYROU2OqJ+HJL1dgsyfZp/tGa04RpaSJex2U7mACbWOqxVekA1p7gKx5h5sGJw5YQJzNIItYEag+nzVQ6t0t7Rb8x+u6rghKEUn+xTkmwOIiw9VMcwEEESDYhReJDpHqpsL1F2cJv+DD93pf02/IQqHlLi1SvVxIqPzNY+G2aPxPGw7AIjiHNPDQ1xAc4hwBIDhk37+ir+R/8AdY3v4lxsPvKityuSX96Jcai/79myJQEoihIVyFAkpJSlDCYUQgjCZD0YctGR4FGCmA9GHpAPgowUy1yMOSAr8e90PDQ32iZJMluUy2NLoMXWL6RaXmCAcoa0d9wCdx8VKp4drnPzPIl9gGjTId77gCI/EtLwrCUqVNxrDNnOhtB8OYkAG8/GV4meX+RnpY/ijLUMOw5A4Oc4Az7bog3dGkRJ/RVlwzj1PB1qnhsYGvawAZGzJbStLjMHq9J87T6OBpB3iBkgNdIJLszekBoB+PvTGDNB9R5c2m1pDSDIYAS3D5gLi30uue7KkDBVh4pLT1dLhAJElxkWGmlvIK2fj6+IJDAQIqEdIEFznS6XkbfKFTYXH0m1C11RmXpvmBkB50jc2+asX80UaUvbUzdLmwA4g9boi0AxC0l7Cb0V3EeRsRUIMZrmYe10San8Poe6tOC8iV6cuhmYQC0w4gdV8v63VbhObaWYZvHu9ziWNIjpqAAAkTdzfdPdW3BOdKTapa6o4Mlt3McJZL7aSNWiStez0xa7ItEBxd47Q0B7hdpAMucSTmFva+HrbzqvhG5bRMN0OxBlep0OY6IzP8RnU5xgmDcuyug/D3jssBXwzSyRlNmXEH8J7JY9NgyrwAyl8kj7p8RftY9lacqtJxDcsWaSZ0gOEoeG4DVx9nI7cifZme4Vv9n/AAsYjGEZg0Bj3XE5m5xLfgrt+sjH2i1xePcabRUaSdQQc0Drvsd/kvLa/tO9T9V69zjwl1BlNwc1w9m0i0vg7ryOqJcRG5+qngVNlZ/FDOVDUUg4dwGYtIAMTBAntPfyTNVsBdRIh1U6KlgPJBWXMuAkxot+Js6R6qdkTvH+Fup0mlwI6gPiCV2Oq+C6C0rSmmJwaJFJxApEz92c9OdGk6uEpzlY+BXql5tVLYi5zZjM+8qpqcyOLQzKS1ugJFvQgTCscI8+G2rEE3EX0Pmocpwna2X4wnCnpm0e4DUgetk22s13suB9CCstQ4hka4FlN5qDMXPZ1Nkn2SNEVHiZpGQGgXABBgZjNrz2Gqq/OqVNEV4TcbTNQUMJnh9d9SM7QAZuJGhtY+Sv8NwMPaHeIwTsQ6R8AuuPkQlHkno53gmnxaMi1ycaUDWp1rF02coQCMBK2mE4KYSsdCNanGtRNZ6p3G5KFNr31AAdZtlMkAeay5JdjUbMtxjGVKdaKbo6piG298JrGcVqvYW+K+NxmgWAFx7vkrXHcNZUqgi+YNJIOpkwbeULU8U5TwpwTHNBFUN6iDZ836hN+0+S4MqipW0dmNNxPP5JIDnOcYi73EbXuVHo0GgWaDcHQE63XoOGfw2jhXUsU6k2qesZiA4WgR5aqVyVw+hTquqFrXBzSBYQWuHzkfVT5pJ0jfDaPOaThm1EwD8zb6J/EUnNEPBEyQCCJkmD6QtxjuCUv2qWBrWZgcsWidPitHzA+lXptaA2WgAEC4AERPZHPofA8sPBagpiq1pLM2XNBgOiYPuumqdJwdYGQBFjcyZ2Xp3GMQG4AUmQOtm3qq/likxlQOqBrv5h+RS5athxV0YDFUXW8RpbfQgg9R/sVN4dw3xiWtpeIbT93ngX6jay33NVKnWqZwBtMbwpeObTZhWNoAMcDNpGYkXzd9PkpvK0tG1C2ebcf5fZhcMXNe7OC0ZYDbOPUCA829yrOV+IvoV89NxachBIDTYvFocCF6QXE03Z6VJ3tOuCSOk2En0WG5JLG4l2ennBaGgfwl9QNDr9pSjP1doHH2VGjbxF2KYGVg94BJ0Y28nexi5t5qBiOWsGwFxaGxe73OMz2BO60bOW6BwlVzv9Qzl0gQbwNz/dRafK9JuEY8O+9ziZAyho2jfuuV5uPSLrGn2yrZgcOAMwY4ASOmQJ7Bx9EYGHbo0WuIpsn0F1suK8Oo1PDZTptbUNMGRZsNABB+WyZ4NwdtJzalRjXCxE3i+sQuhZq/RFwRhuJVKT6OZjWuAcM3iU2kRMOaQASD+YSjlzDe0KDWkg7RHu0la3iuCGTFiiGeK+qxzCRADDUa9wgbxIJ3jZS34GkaFEQA7N94Rq6dfRWWW1sy4V0ZTEzVpljyHtdl9poJBYLFptB791X47grK+TxSRHiZ3tu95cSW2NoAgLcYrhlE1K8WDWfdDaYFz3Ud3L9K3UYFAvPnUvA8hol/jNXMxnDPsn/aGZ24lgEmQaT5BESNb6hVtbCGjTNIuzBhc2dAQHG8dovC1/E+bm8Ic2k5jqjH0vGc9pAyl1i0AjbKN91K/bsHjsM6rFMOqOBa1xYKjbRdusH/KhGcoyfLr6KcU1rs87pcNc5zanhnJZrn7G56TGmhVvxvhdLLSbTpw7KC45iZJAO4gfFTuGcQo0qQbWkdRMRrqAYnROu5twzSAKQfc9TmzAyQAAToDc97KeRzW4l4cemN8CwT2PBqaZDAL82pEWkxYFWb8e0Ei2p3H91nafH8O1rw9mcuzFrjmsSBlsHQALnTsoGI49hy4ltBsbdThYWk2Nzqb7rcPKklSjRKeGDduRi3YvE6zV01Dn+vdarAc1Hxg17HPYGMBaIDpbTBccxFybqnw2LyfhBtET/hdVxLXGcoHvK6uU09HLUa2ekcA4phsTiaVHw6rfEbq6rSs8tDhJDbDUREzHYpkcYol5pZS1zJDqhccriHwGsABJkRc9l56yoAdPmUQqDt23Qp5E7sXGFVR6s7GYVrg5uZzIOZoeczTIElwpxGtoWU5txTa+HApuaXteZbd1okOBDYjUarONxTNw7/8AZUinjqI9qmdf4/8ACxKWV/ZtLGukTeVsVFJxcIio+DuQGsj5WWofxk5IJtGl1lMPxag1sZHjXSoNSI7eQRcR5hphgGHpEukSalTpjeA2CStKekmjPH+S64nyqMc3xxXp08jC0tcCScrnGRHkR8FYPxRo4ZwY8ZmUnAOHdjSAR7ws03jGFrtJxGHLXgFrQKucRrqANyVMxPHMMaD2U2VATTc1ozSJywNvRJT3tMbWtMpaPHMWT95iHG20AztcNCtuC8fqms3xKtR7YPSSDtA22WbbPYqy4DiW0qzXVJygOmLGSIC0zPZrcZxlz/EZPsPbHTaI3MmTfsFV8expNDK7+JpPuP8AlPtxuEl7peHPcCeoyYaAEy/GYV7oe0ubBsXGJlsfms8010zSVPsPlvFhrXARpSJ88zXOj3X+a0n/AJIOEF34Zjyi5KztPH4OkD4VECdet1yJjfzTrON4cQ7waeaBfM6dI/iUq/g3f8knDcwim9zS+ZJYczpblIBJaLQYJF5VZya1pxlQEx0hzd5LKjXR74Xf+RoeIHim3MCTOeob97uTzeZGNdmAYD3lxPzKfDTSDltMtMTxuczZDQ2qKYuRmDmseTrE9Z+AVTT404eJ1OLWuIgEGIJmJ7z2OnwkM5yguJFO+U/6bDJAj+HXT4Lq3NzXtdmbSJLSB90y0jbp181F+PbKrKkj0ThlRoeHP6oa0CdYcQPzCmcVxVNjLNHsuG+sSD8l5sec4tLQCWnQCIe10elpT+J5/mMzmkXkET+FwvCf4pWY5InV+IAVCDNxM+mUfmo1bjwY05jEGGyYk5QYvvdVGJ5voucCabDZw9jvl7+9QKnMdEh4FBhzd6bYs0AfOV0pE7RoMTzExsuzWIcTBGgj+6Yo83NdR8TqgSHC2YRNon0VOebwCMlCkAJtkaBeOw8kI52qADLTpiCdh2Pl5pU/0PkheP8AEWYqm0uYIc3KC6M0QQAAHSGyQT6BUh4A1tVrw4vIbTAAYWglrAJ6rkWVpU5wrkQAwaize+u6Yqc0Yg/jIuDYAXAiVngzSyJEj9gq1mixLsun8MWtPrK53LpYNPiY2nf0Vf8A+erbPcO5Bgn1+Ci18c9/tucfVxP5pfjY/wAqExQDTFvUX9FXVaryTlYI2nX6qUT5IVrgYcyGEQXM0ShWIitCMQmwnD+vmgYYSiE0xPBIQQARAAoQiG/v+i0AQSoRp8fqUTUAGCluhZp8fqjfoPegDsp80bZCbP5H809U9ooAF0/oJC3zXD2feuQIWV2ZIVx/ugDjUKQ1Cufoh3HvSoBc6E1P1CJuqaf+viihhF3cocyEaFIUgCNRcXpELkwFzJM6By5yYHZ0mZDslKAELl0oUiAP/9k="/>
          <p:cNvSpPr>
            <a:spLocks noChangeAspect="1" noChangeArrowheads="1"/>
          </p:cNvSpPr>
          <p:nvPr/>
        </p:nvSpPr>
        <p:spPr bwMode="auto">
          <a:xfrm>
            <a:off x="63500" y="-925513"/>
            <a:ext cx="2390775" cy="1914526"/>
          </a:xfrm>
          <a:prstGeom prst="rect">
            <a:avLst/>
          </a:prstGeom>
          <a:noFill/>
        </p:spPr>
        <p:txBody>
          <a:bodyPr vert="horz" wrap="square" lIns="91440" tIns="45720" rIns="91440" bIns="45720" numCol="1" anchor="t" anchorCtr="0" compatLnSpc="1">
            <a:prstTxWarp prst="textNoShape">
              <a:avLst/>
            </a:prstTxWarp>
          </a:bodyPr>
          <a:lstStyle/>
          <a:p>
            <a:endParaRPr lang="sv-SE"/>
          </a:p>
        </p:txBody>
      </p:sp>
      <p:sp>
        <p:nvSpPr>
          <p:cNvPr id="1050" name="AutoShape 26" descr="data:image/jpeg;base64,/9j/4AAQSkZJRgABAQAAAQABAAD/2wCEAAkGBhQPEBUUDxQVFRQVFBQUFBQVFBUVFhQVFBQXFhQUFRcXHCcfFxkjGRoUHy8gIycpLCwuFSAxNTAqNSYrLSkBCQoKDgwOGg8PGi0fHyQqKSwpLCwsLCwsLCwsKiwsKSwpLCkpLCwpLCwpKSksLCwsLCwsLCwsLCwpLCksLCwpKf/AABEIAMkA+wMBIgACEQEDEQH/xAAbAAABBQEBAAAAAAAAAAAAAAACAQMEBQYAB//EAD4QAAEDAgQEAwUFBwQCAwAAAAEAAhEDIQQSMUEFBiJRE2FxMoGRobEHI0LB8BQkUnJz0eEzNLLCFfFTgpL/xAAaAQADAQEBAQAAAAAAAAAAAAAAAQMCBAUG/8QAJhEAAgICAgICAgIDAAAAAAAAAAECEQMhEjEEIjJBE1Fh8CMzcf/aAAwDAQACEQMRAD8AZaUYQtCMBfQHhhBGEARtSGGEqQIkgOlLKSEoCACBRIQEQSA5KuXQgDlyKF0JDBRArsqXKgBQUqj47FiiwvdoPONwNdrkKu4LzEMS9zMhY5oDrmZBMdgZ/uFlzV0b/HJx5fRcpV0LoWiYi5LCXKgBFyWF0IAQoSEUJCgBshCU4UBCYAFAUZQFMQJQoikhMCO0IwFwCKEhigIgEgCMBACgIgFwCMBIAYSwihdlSAEBEAlhKEDOASwiCWEgBhLCWEsIAGEoRQuAQBm+fqLjhCWkwHNzAWkEgdv1JWW5CwZOMkQAxhcRcg3jyvJ3W45sH7lX/kH/ADas9yJgn067y9paHUWlpO/UD9I+KhKKcrOmE2oUbaF0IoSwrHMJC6Eq5AwVyUpECEIQlEUJTAAoSiKArQgSgKMoCmAKFEUKAACKELU4AkAgRhJCIBABNRgIWhOAJDOhLCUBLCQwISgJYXIAIBFCQIwkAMJQEpC4BACQlAXQiAQBU81GMFX/AJPq5oKoOReIuqVCx0EMpiDeSJsD6LQ81D9yr/yf9mrKfZ7/ALip/TH/ACKm/kisV6M38JYXJFQmcuSpCgASkKUpECEQlKUJTAEoCjKApiBKEo0JTENOQo3BDCYAtTgTbUYSGGlCQJQkAbUYQNTgSGKlXBckByUBKAjDUDEARAIsqYxuNZRpl7yMouTI07iTf3JNhQ7CWFj8V9pNFlTK1pqMn22y221nDWf1stLwzi1PEtBpOa6wLskkNJ2JIF/I3WVNPSNuDW2S4SwlhctGCr5oH7lX/p/mFk/s9/3NT+kP+S1vNH+yr/0z9Qsl9n5/eX/0v+ym/kisfizflclXKhMRIUSRAgCEhRlCQmABSFGUJCBAEIYRlCUwAIQlGUDkxAOQJwoEwG2pwIGhOBAChEAkARgJDCaEYCQBEAkBwCIBcAqjivNdDDBwLwajTHh3zH4aeqy2l2aSb6LrS5UPifHaOFaHVXiCdiCb6EN1I9FisTzZi8W4/sbHMZl6j7UAfizRDfcqWhwsEk1S55mTlvrG/v8ALRc0/IS6OiGBvs0PEftEe95bg2SDoXtkg92gbesqiq8JqvaX4qoQ2X9EyZFzDdB1WU12HyvhgFNo0j2t9TuNRurMYQEvAuGGq5zj3l2Vsk6WlcWTPJnZDDFGew/DgaVqc+11GdAxxmN9vgkweGrYZxqYOocwc+Wd2tLokGxsNNbqzp1srC0OMS82Fv8ATIse2yLBYdgYS9wAl4dc5jd8dIiLxvpKk8ko7KqClplpy59ojHtDMVLasxNsriT7gz3raAzcLyp/CmVHND4dMDO0ybyLg6AEb6KZQr4rhTptWpZW2JJytN4adW/TRdeLy09SOTL4rW4m35nH7nX/AKZ/JZHkAfvT/wCj/wBwrXGc10cTgauVw8Q03TTghw917ecqs5B/3L/6P/cLqbTkqOdJqLs3yRKkVSIqRcuTARcVxSIAQoCjKEpiAKQo4QwgQBCEhOwgcEwGiEMJwoFoQ01OBAAjakMIJxoQBONSANoTgCBqcCQzAc8YysKxYx2WnrIJEnaexttruqHD4FtzBe7uTDdPLX/C0XNmHa7EnMT6E2Bh2nbb4qvoCWmBcb6bCfPyXn5m+R3Y6UTSct8K8Wi4OrCl0GGXAdrLSRrETBsqg0xRcWsgzECJvDDoPepmEwdQxka9/ScwbNwSZNu0fAIMHgi9zug2A6ACSLMmw923dcX7svYxxKgcw6cuYDUg6kxYd+6k0OHODXjLmGat1P2I1J7bfTsotVrhUAAygEjq9qRIgt1G4vC1rOHNrUT4hc7qxL3AODWt3sN5In0aVicuNFYJsy9DDUzTOd8Xf0sZMRRfEuNhfz3JCsOB8N6S6kG581Vtoe516ggAiCIi5/speHr0aVDwxdxdWAGYQ4Gi8NBm4I94vZTOEcEfRb4lN7Wmp4kwQ8XdUDZGw0HnIKhlyaf0WjExnAqIFYtqaSGn2habghvlurviNEZTBbm+6ba+cXgxBsRlNu5UPhUUa33zZBqBpLZP4v4dt7q741woNyvou6nGmHAeyeo5dNb62vKUpexqK0Zfj3AWeGavhlj4eXZfZcQLiI6VH5b4u3C187/ZcwNcYmATMwD5f4Wq43Uc6g8FntU3yQJA0g+U/l8Mty/hfEqOEA/dAkHQ9QH5rs8XK1CUn9HNnxqUkv2eiYbiVOqwPpulrjAI3hSF5Y/xMG9tTDuIMnoddtt4OshargPPNOtDK33b4vOjj2ZH0N/VenjzKaPPyYHBmpSJQUiuc5yFEkKAEKRKkJTASEhXFyEuTEcSgcVxchJQAJQyucUMrQjgEQQhEEgCCcagCIJAOtKNqbanAUhmJ5mosZXe4xLjv3gjTtomqFMuaGsb1FwhzrbN98f4U/jBpmtUsMwMGNfZdMx/9V2CoPcQINpyknKLNaSYbrcRr8JXl5pVNnoQXqi3OGZSpM8V7nPc0RTYQ0MuZLjrb6qrwfHW4PP+zAse/KGwYc3ppZie4s7180/xXDEvBJn7kSGtLRAcRPc30n+yh8JZRBqGplgsbDYzbYeYA1Jl23dcqqrZet0RKby+qSBqAZdvc9ryT9Vq+D8Id4LvEe65rGG9IdZ0gkX2+HvWW4c774hoJFomRvYLW4jEOGHyOdkE1ZygWGZwJm8HaVLO90WxLVkalwFjqBcWXGfKZk2pPMnvJg+llYcM4ZUcKhYYBLwacgQZqgtaLjQHQ3lV9Si0UAHEufLoJJGYeG4S2P8A3eE5wStVa9xLiGkmx0bJqAWB3iLd/jzT6tlkV3EMKWl3it6jVgxds53TG9xv5KfxPDNqQKJuQwAbOILiCdthPoUfH8RLHGoIOeDEEe24gg6yPQalQa7C13iMJkBtxfc/GPPzRHasfRb46rUGDhzTNSm9peNHE5QQ4at2+HdYTlTDl9Z2U6UZPmM7ZC1uO4q52HPQ6XNgusA0nKZ0vMHebrPchMnEu6i0+BaNZ8Vlo39F04NYpkMnziR+bKZMAiDmd6a7FZt9GbEafFbjmfCOAY2pecxlsxEEgR5frVVbuFCqzM0iJLR7oMkC41VsWRKKFONshcH5nrYOziatIG7Z6hbZxmy3XCOYKWKbNNwm0tNiDExBud1g3cKLXEEwBodjItoob8M+k7O0ljtQ5tpF+3oV2Y89HHkwJ9HrRKEuWQ5b5tfUe2jXaC4+y9uhgaQBb9aLWErujJSVo45RcXTFLkJckJQkrZg4uQkrkhTASUJRFCUCBKFKShlMDg5GHJgFGCgQ+CjBTAKMFIY+HIg5NAowkMoOLV2sqOy+0XdUAzGW5m1o8+yJuPq+GGtaGgZgwu6i0FpkiIEXTHF6sveMpMO3gCIkwT+rJMPVq+GRZrPw6utsBMCZM6dl42ZXkZ6eP4IdFB1VvW50inBAs0AOAAgbbz5eaXDNp4UvLCG56dIR5mnhnnS9yXenvXcOwRILqmZ/QZ6i0EF4iALa3v8A2U7hTqFOqT0NHh0xeLk08Nn01vm2/i7rmb7RdIquEEeKTBNgZPSJzTO5v6LSVcLUqUHF5aDmqWA2LjoT2M2j6qk4I/78iCbNjaYdIF/1otZiWVX4chrWt66pBnMW9TpO1hPnqFLL8jcOjPYrAlxaZPQKgaZIJc2m6d/Ii1tfJSOFVHAPOrYvmGgzVBqLz7ipIwDnsMvc2pTL25SwBtqVQu12gfNHw3BvaC4Frw9xhsOYWlrn3MggkjMQpyVxpm06ZVcZrGqx2dpDw+ABcTncTcd57BN4nCS4Bh6iKYmdQZEnvbWVd4d9AvnEggeIARv/AKjouJFj9fhe4nlhjh4rCJIpxlN4vEEWMaz6ogvXQpPZieKUXtw72ujpFS4ETaziNBb0VHyPhs+LjfwiReLhzYW95h5eqhpaSCPDeCSBYZZ1G4g/HzWM+zl7RjOvQ0SB2kvbE+SvitYp2Ym7nEu+YcI8Oo61B1E7OiHWn4/FQ6eANR+WkHBzuodMOiJdGswR5rR8w8OgUhTMtJcQCZkkOkAnS/1R4JkUXeM3qDWuc4dU2gxvpffZcynUS9GPOEdcVAS3oa8Cxjbp302UV/CrNyQ4dJLTB1c4AEbenktpV4XlD/CcCHyYMOEtAtOrYt81FwfDB4kVmlji1wzDQEAmZHv17BUWb7MOBhuCUQzF0z7JJIgxey3pWU5qY/AClWaGvh2WT3LBrGu91RV+c8U/R7W/ysH1dJXseN5Efx2ednwSc9HoxKruPcV/ZaDqsAwWgAyAczgNQDFpWfwnPXhgDEtLtg5gEn1aSB7wfcnub+I08Rw6oabpg05GhH3jfaHZdrmnF0csYVJWjRYLFCrTY8aPaHb7jzTsqFwU/u1Gf/ip/wDAKWStrow+ziUBKUlAStGRCUKUoZTAbDkYcooejD0CJbXIw5RQ9OB6AJLXIw5RhURh6Qyl4zUOZ0NOpkyIIAN/d590D6dQ0yMzWgkWEzprBPbT1TmKqPz1Itc3kzlyGfT8SBuFcKZJdDTEANaCBDoF9O//AKXjZv8AY/8Ap6WP4IJtAxDvEd0RIgNBzCTDdo8tx3R8NxlKg+pAAzU6bQBN3ZaIN3QSCcx0tfuEWCotEOeS6WEAF0ycx0g+Ux7k7w/A0hUquqw3oBZo25bRv2IILhAGx8lza3Zew+DObnMBxOVhkNi4cby6AtJ+1VThqhFMA5qntOuBLiOkDQmd/os9wOu3xMpk9NOcrSSYcbER5/LzWm4piXOw5yUXkudVaC/K1rpc4lpvMb3jRTkrY10ZzEY174mpTGXPmabT928lt3dVvqBuVM4Zjnva5xhzZMFrrkZ6vWM3n59li+P1fZ6A25tmLrjNM27yU/wKuRUIJLQCJykHQuMek9luWL1sXPdGowOJbUqgVOhxqxD7CfEMgnTf3A+ZWgxFCo1+TpLwymM7HH2YeJ6bH17jzWE4mGtkgkdTpzAg2e6Nd9fj5LM4Xi9Wg7NSqOYTYljyPoswxWnQSns9axlSu3BuALiAyoAXATBpE6jU95WG+z6sG4vqmDRIkCSOtsHTumqHOOKrMfTfVJa2lUIBFz0ZSJ3MHfsk5EqZcWDlzDwzmI1a3O2XC+35qyg1CaZjl7RNzxV7ajabqJALM1m9JLgH5un5X1Wb4R9orZLcQPZblnQuLTr20m1louM1qPg0wBlLp9tsQQXiQbjTz2XimIHW6D+I/Vc+HAp2mXnkqmj3A8UoVWyyplIe7LJyz06Ai0xI1Ul9d2eSMwIBbMa5dnN2JI17rwelinNPSSPQq7wPOtakR1ERoBpYROU2OqJ+HJL1dgsyfZp/tGa04RpaSJex2U7mACbWOqxVekA1p7gKx5h5sGJw5YQJzNIItYEag+nzVQ6t0t7Rb8x+u6rghKEUn+xTkmwOIiw9VMcwEEESDYhReJDpHqpsL1F2cJv+DD93pf02/IQqHlLi1SvVxIqPzNY+G2aPxPGw7AIjiHNPDQ1xAc4hwBIDhk37+ir+R/8AdY3v4lxsPvKityuSX96Jcai/79myJQEoihIVyFAkpJSlDCYUQgjCZD0YctGR4FGCmA9GHpAPgowUy1yMOSAr8e90PDQ32iZJMluUy2NLoMXWL6RaXmCAcoa0d9wCdx8VKp4drnPzPIl9gGjTId77gCI/EtLwrCUqVNxrDNnOhtB8OYkAG8/GV4meX+RnpY/ijLUMOw5A4Oc4Az7bog3dGkRJ/RVlwzj1PB1qnhsYGvawAZGzJbStLjMHq9J87T6OBpB3iBkgNdIJLszekBoB+PvTGDNB9R5c2m1pDSDIYAS3D5gLi30uue7KkDBVh4pLT1dLhAJElxkWGmlvIK2fj6+IJDAQIqEdIEFznS6XkbfKFTYXH0m1C11RmXpvmBkB50jc2+asX80UaUvbUzdLmwA4g9boi0AxC0l7Cb0V3EeRsRUIMZrmYe10San8Poe6tOC8iV6cuhmYQC0w4gdV8v63VbhObaWYZvHu9ziWNIjpqAAAkTdzfdPdW3BOdKTapa6o4Mlt3McJZL7aSNWiStez0xa7ItEBxd47Q0B7hdpAMucSTmFva+HrbzqvhG5bRMN0OxBlep0OY6IzP8RnU5xgmDcuyug/D3jssBXwzSyRlNmXEH8J7JY9NgyrwAyl8kj7p8RftY9lacqtJxDcsWaSZ0gOEoeG4DVx9nI7cifZme4Vv9n/AAsYjGEZg0Bj3XE5m5xLfgrt+sjH2i1xePcabRUaSdQQc0Drvsd/kvLa/tO9T9V69zjwl1BlNwc1w9m0i0vg7ryOqJcRG5+qngVNlZ/FDOVDUUg4dwGYtIAMTBAntPfyTNVsBdRIh1U6KlgPJBWXMuAkxot+Js6R6qdkTvH+Fup0mlwI6gPiCV2Oq+C6C0rSmmJwaJFJxApEz92c9OdGk6uEpzlY+BXql5tVLYi5zZjM+8qpqcyOLQzKS1ugJFvQgTCscI8+G2rEE3EX0Pmocpwna2X4wnCnpm0e4DUgetk22s13suB9CCstQ4hka4FlN5qDMXPZ1Nkn2SNEVHiZpGQGgXABBgZjNrz2Gqq/OqVNEV4TcbTNQUMJnh9d9SM7QAZuJGhtY+Sv8NwMPaHeIwTsQ6R8AuuPkQlHkno53gmnxaMi1ycaUDWp1rF02coQCMBK2mE4KYSsdCNanGtRNZ6p3G5KFNr31AAdZtlMkAeay5JdjUbMtxjGVKdaKbo6piG298JrGcVqvYW+K+NxmgWAFx7vkrXHcNZUqgi+YNJIOpkwbeULU8U5TwpwTHNBFUN6iDZ836hN+0+S4MqipW0dmNNxPP5JIDnOcYi73EbXuVHo0GgWaDcHQE63XoOGfw2jhXUsU6k2qesZiA4WgR5aqVyVw+hTquqFrXBzSBYQWuHzkfVT5pJ0jfDaPOaThm1EwD8zb6J/EUnNEPBEyQCCJkmD6QtxjuCUv2qWBrWZgcsWidPitHzA+lXptaA2WgAEC4AERPZHPofA8sPBagpiq1pLM2XNBgOiYPuumqdJwdYGQBFjcyZ2Xp3GMQG4AUmQOtm3qq/likxlQOqBrv5h+RS5athxV0YDFUXW8RpbfQgg9R/sVN4dw3xiWtpeIbT93ngX6jay33NVKnWqZwBtMbwpeObTZhWNoAMcDNpGYkXzd9PkpvK0tG1C2ebcf5fZhcMXNe7OC0ZYDbOPUCA829yrOV+IvoV89NxachBIDTYvFocCF6QXE03Z6VJ3tOuCSOk2En0WG5JLG4l2ennBaGgfwl9QNDr9pSjP1doHH2VGjbxF2KYGVg94BJ0Y28nexi5t5qBiOWsGwFxaGxe73OMz2BO60bOW6BwlVzv9Qzl0gQbwNz/dRafK9JuEY8O+9ziZAyho2jfuuV5uPSLrGn2yrZgcOAMwY4ASOmQJ7Bx9EYGHbo0WuIpsn0F1suK8Oo1PDZTptbUNMGRZsNABB+WyZ4NwdtJzalRjXCxE3i+sQuhZq/RFwRhuJVKT6OZjWuAcM3iU2kRMOaQASD+YSjlzDe0KDWkg7RHu0la3iuCGTFiiGeK+qxzCRADDUa9wgbxIJ3jZS34GkaFEQA7N94Rq6dfRWWW1sy4V0ZTEzVpljyHtdl9poJBYLFptB791X47grK+TxSRHiZ3tu95cSW2NoAgLcYrhlE1K8WDWfdDaYFz3Ud3L9K3UYFAvPnUvA8hol/jNXMxnDPsn/aGZ24lgEmQaT5BESNb6hVtbCGjTNIuzBhc2dAQHG8dovC1/E+bm8Ic2k5jqjH0vGc9pAyl1i0AjbKN91K/bsHjsM6rFMOqOBa1xYKjbRdusH/KhGcoyfLr6KcU1rs87pcNc5zanhnJZrn7G56TGmhVvxvhdLLSbTpw7KC45iZJAO4gfFTuGcQo0qQbWkdRMRrqAYnROu5twzSAKQfc9TmzAyQAAToDc97KeRzW4l4cemN8CwT2PBqaZDAL82pEWkxYFWb8e0Ei2p3H91nafH8O1rw9mcuzFrjmsSBlsHQALnTsoGI49hy4ltBsbdThYWk2Nzqb7rcPKklSjRKeGDduRi3YvE6zV01Dn+vdarAc1Hxg17HPYGMBaIDpbTBccxFybqnw2LyfhBtET/hdVxLXGcoHvK6uU09HLUa2ekcA4phsTiaVHw6rfEbq6rSs8tDhJDbDUREzHYpkcYol5pZS1zJDqhccriHwGsABJkRc9l56yoAdPmUQqDt23Qp5E7sXGFVR6s7GYVrg5uZzIOZoeczTIElwpxGtoWU5txTa+HApuaXteZbd1okOBDYjUarONxTNw7/8AZUinjqI9qmdf4/8ACxKWV/ZtLGukTeVsVFJxcIio+DuQGsj5WWofxk5IJtGl1lMPxag1sZHjXSoNSI7eQRcR5hphgGHpEukSalTpjeA2CStKekmjPH+S64nyqMc3xxXp08jC0tcCScrnGRHkR8FYPxRo4ZwY8ZmUnAOHdjSAR7ws03jGFrtJxGHLXgFrQKucRrqANyVMxPHMMaD2U2VATTc1ozSJywNvRJT3tMbWtMpaPHMWT95iHG20AztcNCtuC8fqms3xKtR7YPSSDtA22WbbPYqy4DiW0qzXVJygOmLGSIC0zPZrcZxlz/EZPsPbHTaI3MmTfsFV8expNDK7+JpPuP8AlPtxuEl7peHPcCeoyYaAEy/GYV7oe0ubBsXGJlsfms8010zSVPsPlvFhrXARpSJ88zXOj3X+a0n/AJIOEF34Zjyi5KztPH4OkD4VECdet1yJjfzTrON4cQ7waeaBfM6dI/iUq/g3f8knDcwim9zS+ZJYczpblIBJaLQYJF5VZya1pxlQEx0hzd5LKjXR74Xf+RoeIHim3MCTOeob97uTzeZGNdmAYD3lxPzKfDTSDltMtMTxuczZDQ2qKYuRmDmseTrE9Z+AVTT404eJ1OLWuIgEGIJmJ7z2OnwkM5yguJFO+U/6bDJAj+HXT4Lq3NzXtdmbSJLSB90y0jbp181F+PbKrKkj0ThlRoeHP6oa0CdYcQPzCmcVxVNjLNHsuG+sSD8l5sec4tLQCWnQCIe10elpT+J5/mMzmkXkET+FwvCf4pWY5InV+IAVCDNxM+mUfmo1bjwY05jEGGyYk5QYvvdVGJ5voucCabDZw9jvl7+9QKnMdEh4FBhzd6bYs0AfOV0pE7RoMTzExsuzWIcTBGgj+6Yo83NdR8TqgSHC2YRNon0VOebwCMlCkAJtkaBeOw8kI52qADLTpiCdh2Pl5pU/0PkheP8AEWYqm0uYIc3KC6M0QQAAHSGyQT6BUh4A1tVrw4vIbTAAYWglrAJ6rkWVpU5wrkQAwaize+u6Yqc0Yg/jIuDYAXAiVngzSyJEj9gq1mixLsun8MWtPrK53LpYNPiY2nf0Vf8A+erbPcO5Bgn1+Ci18c9/tucfVxP5pfjY/wAqExQDTFvUX9FXVaryTlYI2nX6qUT5IVrgYcyGEQXM0ShWIitCMQmwnD+vmgYYSiE0xPBIQQARAAoQiG/v+i0AQSoRp8fqUTUAGCluhZp8fqjfoPegDsp80bZCbP5H809U9ooAF0/oJC3zXD2feuQIWV2ZIVx/ugDjUKQ1Cufoh3HvSoBc6E1P1CJuqaf+viihhF3cocyEaFIUgCNRcXpELkwFzJM6By5yYHZ0mZDslKAELl0oUiAP/9k="/>
          <p:cNvSpPr>
            <a:spLocks noChangeAspect="1" noChangeArrowheads="1"/>
          </p:cNvSpPr>
          <p:nvPr/>
        </p:nvSpPr>
        <p:spPr bwMode="auto">
          <a:xfrm>
            <a:off x="63500" y="-925513"/>
            <a:ext cx="2390775" cy="1914526"/>
          </a:xfrm>
          <a:prstGeom prst="rect">
            <a:avLst/>
          </a:prstGeom>
          <a:noFill/>
        </p:spPr>
        <p:txBody>
          <a:bodyPr vert="horz" wrap="square" lIns="91440" tIns="45720" rIns="91440" bIns="45720" numCol="1" anchor="t" anchorCtr="0" compatLnSpc="1">
            <a:prstTxWarp prst="textNoShape">
              <a:avLst/>
            </a:prstTxWarp>
          </a:bodyPr>
          <a:lstStyle/>
          <a:p>
            <a:endParaRPr lang="sv-SE"/>
          </a:p>
        </p:txBody>
      </p:sp>
      <p:sp>
        <p:nvSpPr>
          <p:cNvPr id="1052" name="AutoShape 28" descr="data:image/jpeg;base64,/9j/4AAQSkZJRgABAQAAAQABAAD/2wCEAAkGBhQPEBUUDxQVFRQVFBQUFBQVFBUVFhQVFBQXFhQUFRcXHCcfFxkjGRoUHy8gIycpLCwuFSAxNTAqNSYrLSkBCQoKDgwOGg8PGi0fHyQqKSwpLCwsLCwsLCwsKiwsKSwpLCkpLCwpLCwpKSksLCwsLCwsLCwsLCwpLCksLCwpKf/AABEIAMkA+wMBIgACEQEDEQH/xAAbAAABBQEBAAAAAAAAAAAAAAACAQMEBQYAB//EAD4QAAEDAgQEAwUFBwQCAwAAAAEAAhEDIQQSMUEFBiJRE2FxMoGRobEHI0LB8BQkUnJz0eEzNLLCFfFTgpL/xAAaAQADAQEBAQAAAAAAAAAAAAAAAQMCBAUG/8QAJhEAAgICAgICAgIDAAAAAAAAAAECEQMhEjEEIjJBE1Fh8CMzcf/aAAwDAQACEQMRAD8AZaUYQtCMBfQHhhBGEARtSGGEqQIkgOlLKSEoCACBRIQEQSA5KuXQgDlyKF0JDBRArsqXKgBQUqj47FiiwvdoPONwNdrkKu4LzEMS9zMhY5oDrmZBMdgZ/uFlzV0b/HJx5fRcpV0LoWiYi5LCXKgBFyWF0IAQoSEUJCgBshCU4UBCYAFAUZQFMQJQoikhMCO0IwFwCKEhigIgEgCMBACgIgFwCMBIAYSwihdlSAEBEAlhKEDOASwiCWEgBhLCWEsIAGEoRQuAQBm+fqLjhCWkwHNzAWkEgdv1JWW5CwZOMkQAxhcRcg3jyvJ3W45sH7lX/kH/ADas9yJgn067y9paHUWlpO/UD9I+KhKKcrOmE2oUbaF0IoSwrHMJC6Eq5AwVyUpECEIQlEUJTAAoSiKArQgSgKMoCmAKFEUKAACKELU4AkAgRhJCIBABNRgIWhOAJDOhLCUBLCQwISgJYXIAIBFCQIwkAMJQEpC4BACQlAXQiAQBU81GMFX/AJPq5oKoOReIuqVCx0EMpiDeSJsD6LQ81D9yr/yf9mrKfZ7/ALip/TH/ACKm/kisV6M38JYXJFQmcuSpCgASkKUpECEQlKUJTAEoCjKApiBKEo0JTENOQo3BDCYAtTgTbUYSGGlCQJQkAbUYQNTgSGKlXBckByUBKAjDUDEARAIsqYxuNZRpl7yMouTI07iTf3JNhQ7CWFj8V9pNFlTK1pqMn22y221nDWf1stLwzi1PEtBpOa6wLskkNJ2JIF/I3WVNPSNuDW2S4SwlhctGCr5oH7lX/p/mFk/s9/3NT+kP+S1vNH+yr/0z9Qsl9n5/eX/0v+ym/kisfizflclXKhMRIUSRAgCEhRlCQmABSFGUJCBAEIYRlCUwAIQlGUDkxAOQJwoEwG2pwIGhOBAChEAkARgJDCaEYCQBEAkBwCIBcAqjivNdDDBwLwajTHh3zH4aeqy2l2aSb6LrS5UPifHaOFaHVXiCdiCb6EN1I9FisTzZi8W4/sbHMZl6j7UAfizRDfcqWhwsEk1S55mTlvrG/v8ALRc0/IS6OiGBvs0PEftEe95bg2SDoXtkg92gbesqiq8JqvaX4qoQ2X9EyZFzDdB1WU12HyvhgFNo0j2t9TuNRurMYQEvAuGGq5zj3l2Vsk6WlcWTPJnZDDFGew/DgaVqc+11GdAxxmN9vgkweGrYZxqYOocwc+Wd2tLokGxsNNbqzp1srC0OMS82Fv8ATIse2yLBYdgYS9wAl4dc5jd8dIiLxvpKk8ko7KqClplpy59ojHtDMVLasxNsriT7gz3raAzcLyp/CmVHND4dMDO0ybyLg6AEb6KZQr4rhTptWpZW2JJytN4adW/TRdeLy09SOTL4rW4m35nH7nX/AKZ/JZHkAfvT/wCj/wBwrXGc10cTgauVw8Q03TTghw917ecqs5B/3L/6P/cLqbTkqOdJqLs3yRKkVSIqRcuTARcVxSIAQoCjKEpiAKQo4QwgQBCEhOwgcEwGiEMJwoFoQ01OBAAjakMIJxoQBONSANoTgCBqcCQzAc8YysKxYx2WnrIJEnaexttruqHD4FtzBe7uTDdPLX/C0XNmHa7EnMT6E2Bh2nbb4qvoCWmBcb6bCfPyXn5m+R3Y6UTSct8K8Wi4OrCl0GGXAdrLSRrETBsqg0xRcWsgzECJvDDoPepmEwdQxka9/ScwbNwSZNu0fAIMHgi9zug2A6ACSLMmw923dcX7svYxxKgcw6cuYDUg6kxYd+6k0OHODXjLmGat1P2I1J7bfTsotVrhUAAygEjq9qRIgt1G4vC1rOHNrUT4hc7qxL3AODWt3sN5In0aVicuNFYJsy9DDUzTOd8Xf0sZMRRfEuNhfz3JCsOB8N6S6kG581Vtoe516ggAiCIi5/speHr0aVDwxdxdWAGYQ4Gi8NBm4I94vZTOEcEfRb4lN7Wmp4kwQ8XdUDZGw0HnIKhlyaf0WjExnAqIFYtqaSGn2habghvlurviNEZTBbm+6ba+cXgxBsRlNu5UPhUUa33zZBqBpLZP4v4dt7q741woNyvou6nGmHAeyeo5dNb62vKUpexqK0Zfj3AWeGavhlj4eXZfZcQLiI6VH5b4u3C187/ZcwNcYmATMwD5f4Wq43Uc6g8FntU3yQJA0g+U/l8Mty/hfEqOEA/dAkHQ9QH5rs8XK1CUn9HNnxqUkv2eiYbiVOqwPpulrjAI3hSF5Y/xMG9tTDuIMnoddtt4OshargPPNOtDK33b4vOjj2ZH0N/VenjzKaPPyYHBmpSJQUiuc5yFEkKAEKRKkJTASEhXFyEuTEcSgcVxchJQAJQyucUMrQjgEQQhEEgCCcagCIJAOtKNqbanAUhmJ5mosZXe4xLjv3gjTtomqFMuaGsb1FwhzrbN98f4U/jBpmtUsMwMGNfZdMx/9V2CoPcQINpyknKLNaSYbrcRr8JXl5pVNnoQXqi3OGZSpM8V7nPc0RTYQ0MuZLjrb6qrwfHW4PP+zAse/KGwYc3ppZie4s7180/xXDEvBJn7kSGtLRAcRPc30n+yh8JZRBqGplgsbDYzbYeYA1Jl23dcqqrZet0RKby+qSBqAZdvc9ryT9Vq+D8Id4LvEe65rGG9IdZ0gkX2+HvWW4c774hoJFomRvYLW4jEOGHyOdkE1ZygWGZwJm8HaVLO90WxLVkalwFjqBcWXGfKZk2pPMnvJg+llYcM4ZUcKhYYBLwacgQZqgtaLjQHQ3lV9Si0UAHEufLoJJGYeG4S2P8A3eE5wStVa9xLiGkmx0bJqAWB3iLd/jzT6tlkV3EMKWl3it6jVgxds53TG9xv5KfxPDNqQKJuQwAbOILiCdthPoUfH8RLHGoIOeDEEe24gg6yPQalQa7C13iMJkBtxfc/GPPzRHasfRb46rUGDhzTNSm9peNHE5QQ4at2+HdYTlTDl9Z2U6UZPmM7ZC1uO4q52HPQ6XNgusA0nKZ0vMHebrPchMnEu6i0+BaNZ8Vlo39F04NYpkMnziR+bKZMAiDmd6a7FZt9GbEafFbjmfCOAY2pecxlsxEEgR5frVVbuFCqzM0iJLR7oMkC41VsWRKKFONshcH5nrYOziatIG7Z6hbZxmy3XCOYKWKbNNwm0tNiDExBud1g3cKLXEEwBodjItoob8M+k7O0ljtQ5tpF+3oV2Y89HHkwJ9HrRKEuWQ5b5tfUe2jXaC4+y9uhgaQBb9aLWErujJSVo45RcXTFLkJckJQkrZg4uQkrkhTASUJRFCUCBKFKShlMDg5GHJgFGCgQ+CjBTAKMFIY+HIg5NAowkMoOLV2sqOy+0XdUAzGW5m1o8+yJuPq+GGtaGgZgwu6i0FpkiIEXTHF6sveMpMO3gCIkwT+rJMPVq+GRZrPw6utsBMCZM6dl42ZXkZ6eP4IdFB1VvW50inBAs0AOAAgbbz5eaXDNp4UvLCG56dIR5mnhnnS9yXenvXcOwRILqmZ/QZ6i0EF4iALa3v8A2U7hTqFOqT0NHh0xeLk08Nn01vm2/i7rmb7RdIquEEeKTBNgZPSJzTO5v6LSVcLUqUHF5aDmqWA2LjoT2M2j6qk4I/78iCbNjaYdIF/1otZiWVX4chrWt66pBnMW9TpO1hPnqFLL8jcOjPYrAlxaZPQKgaZIJc2m6d/Ii1tfJSOFVHAPOrYvmGgzVBqLz7ipIwDnsMvc2pTL25SwBtqVQu12gfNHw3BvaC4Frw9xhsOYWlrn3MggkjMQpyVxpm06ZVcZrGqx2dpDw+ABcTncTcd57BN4nCS4Bh6iKYmdQZEnvbWVd4d9AvnEggeIARv/AKjouJFj9fhe4nlhjh4rCJIpxlN4vEEWMaz6ogvXQpPZieKUXtw72ujpFS4ETaziNBb0VHyPhs+LjfwiReLhzYW95h5eqhpaSCPDeCSBYZZ1G4g/HzWM+zl7RjOvQ0SB2kvbE+SvitYp2Ym7nEu+YcI8Oo61B1E7OiHWn4/FQ6eANR+WkHBzuodMOiJdGswR5rR8w8OgUhTMtJcQCZkkOkAnS/1R4JkUXeM3qDWuc4dU2gxvpffZcynUS9GPOEdcVAS3oa8Cxjbp302UV/CrNyQ4dJLTB1c4AEbenktpV4XlD/CcCHyYMOEtAtOrYt81FwfDB4kVmlji1wzDQEAmZHv17BUWb7MOBhuCUQzF0z7JJIgxey3pWU5qY/AClWaGvh2WT3LBrGu91RV+c8U/R7W/ysH1dJXseN5Efx2ednwSc9HoxKruPcV/ZaDqsAwWgAyAczgNQDFpWfwnPXhgDEtLtg5gEn1aSB7wfcnub+I08Rw6oabpg05GhH3jfaHZdrmnF0csYVJWjRYLFCrTY8aPaHb7jzTsqFwU/u1Gf/ip/wDAKWStrow+ziUBKUlAStGRCUKUoZTAbDkYcooejD0CJbXIw5RQ9OB6AJLXIw5RhURh6Qyl4zUOZ0NOpkyIIAN/d590D6dQ0yMzWgkWEzprBPbT1TmKqPz1Itc3kzlyGfT8SBuFcKZJdDTEANaCBDoF9O//AKXjZv8AY/8Ap6WP4IJtAxDvEd0RIgNBzCTDdo8tx3R8NxlKg+pAAzU6bQBN3ZaIN3QSCcx0tfuEWCotEOeS6WEAF0ycx0g+Ux7k7w/A0hUquqw3oBZo25bRv2IILhAGx8lza3Zew+DObnMBxOVhkNi4cby6AtJ+1VThqhFMA5qntOuBLiOkDQmd/os9wOu3xMpk9NOcrSSYcbER5/LzWm4piXOw5yUXkudVaC/K1rpc4lpvMb3jRTkrY10ZzEY174mpTGXPmabT928lt3dVvqBuVM4Zjnva5xhzZMFrrkZ6vWM3n59li+P1fZ6A25tmLrjNM27yU/wKuRUIJLQCJykHQuMek9luWL1sXPdGowOJbUqgVOhxqxD7CfEMgnTf3A+ZWgxFCo1+TpLwymM7HH2YeJ6bH17jzWE4mGtkgkdTpzAg2e6Nd9fj5LM4Xi9Wg7NSqOYTYljyPoswxWnQSns9axlSu3BuALiAyoAXATBpE6jU95WG+z6sG4vqmDRIkCSOtsHTumqHOOKrMfTfVJa2lUIBFz0ZSJ3MHfsk5EqZcWDlzDwzmI1a3O2XC+35qyg1CaZjl7RNzxV7ajabqJALM1m9JLgH5un5X1Wb4R9orZLcQPZblnQuLTr20m1louM1qPg0wBlLp9tsQQXiQbjTz2XimIHW6D+I/Vc+HAp2mXnkqmj3A8UoVWyyplIe7LJyz06Ai0xI1Ul9d2eSMwIBbMa5dnN2JI17rwelinNPSSPQq7wPOtakR1ERoBpYROU2OqJ+HJL1dgsyfZp/tGa04RpaSJex2U7mACbWOqxVekA1p7gKx5h5sGJw5YQJzNIItYEag+nzVQ6t0t7Rb8x+u6rghKEUn+xTkmwOIiw9VMcwEEESDYhReJDpHqpsL1F2cJv+DD93pf02/IQqHlLi1SvVxIqPzNY+G2aPxPGw7AIjiHNPDQ1xAc4hwBIDhk37+ir+R/8AdY3v4lxsPvKityuSX96Jcai/79myJQEoihIVyFAkpJSlDCYUQgjCZD0YctGR4FGCmA9GHpAPgowUy1yMOSAr8e90PDQ32iZJMluUy2NLoMXWL6RaXmCAcoa0d9wCdx8VKp4drnPzPIl9gGjTId77gCI/EtLwrCUqVNxrDNnOhtB8OYkAG8/GV4meX+RnpY/ijLUMOw5A4Oc4Az7bog3dGkRJ/RVlwzj1PB1qnhsYGvawAZGzJbStLjMHq9J87T6OBpB3iBkgNdIJLszekBoB+PvTGDNB9R5c2m1pDSDIYAS3D5gLi30uue7KkDBVh4pLT1dLhAJElxkWGmlvIK2fj6+IJDAQIqEdIEFznS6XkbfKFTYXH0m1C11RmXpvmBkB50jc2+asX80UaUvbUzdLmwA4g9boi0AxC0l7Cb0V3EeRsRUIMZrmYe10San8Poe6tOC8iV6cuhmYQC0w4gdV8v63VbhObaWYZvHu9ziWNIjpqAAAkTdzfdPdW3BOdKTapa6o4Mlt3McJZL7aSNWiStez0xa7ItEBxd47Q0B7hdpAMucSTmFva+HrbzqvhG5bRMN0OxBlep0OY6IzP8RnU5xgmDcuyug/D3jssBXwzSyRlNmXEH8J7JY9NgyrwAyl8kj7p8RftY9lacqtJxDcsWaSZ0gOEoeG4DVx9nI7cifZme4Vv9n/AAsYjGEZg0Bj3XE5m5xLfgrt+sjH2i1xePcabRUaSdQQc0Drvsd/kvLa/tO9T9V69zjwl1BlNwc1w9m0i0vg7ryOqJcRG5+qngVNlZ/FDOVDUUg4dwGYtIAMTBAntPfyTNVsBdRIh1U6KlgPJBWXMuAkxot+Js6R6qdkTvH+Fup0mlwI6gPiCV2Oq+C6C0rSmmJwaJFJxApEz92c9OdGk6uEpzlY+BXql5tVLYi5zZjM+8qpqcyOLQzKS1ugJFvQgTCscI8+G2rEE3EX0Pmocpwna2X4wnCnpm0e4DUgetk22s13suB9CCstQ4hka4FlN5qDMXPZ1Nkn2SNEVHiZpGQGgXABBgZjNrz2Gqq/OqVNEV4TcbTNQUMJnh9d9SM7QAZuJGhtY+Sv8NwMPaHeIwTsQ6R8AuuPkQlHkno53gmnxaMi1ycaUDWp1rF02coQCMBK2mE4KYSsdCNanGtRNZ6p3G5KFNr31AAdZtlMkAeay5JdjUbMtxjGVKdaKbo6piG298JrGcVqvYW+K+NxmgWAFx7vkrXHcNZUqgi+YNJIOpkwbeULU8U5TwpwTHNBFUN6iDZ836hN+0+S4MqipW0dmNNxPP5JIDnOcYi73EbXuVHo0GgWaDcHQE63XoOGfw2jhXUsU6k2qesZiA4WgR5aqVyVw+hTquqFrXBzSBYQWuHzkfVT5pJ0jfDaPOaThm1EwD8zb6J/EUnNEPBEyQCCJkmD6QtxjuCUv2qWBrWZgcsWidPitHzA+lXptaA2WgAEC4AERPZHPofA8sPBagpiq1pLM2XNBgOiYPuumqdJwdYGQBFjcyZ2Xp3GMQG4AUmQOtm3qq/likxlQOqBrv5h+RS5athxV0YDFUXW8RpbfQgg9R/sVN4dw3xiWtpeIbT93ngX6jay33NVKnWqZwBtMbwpeObTZhWNoAMcDNpGYkXzd9PkpvK0tG1C2ebcf5fZhcMXNe7OC0ZYDbOPUCA829yrOV+IvoV89NxachBIDTYvFocCF6QXE03Z6VJ3tOuCSOk2En0WG5JLG4l2ennBaGgfwl9QNDr9pSjP1doHH2VGjbxF2KYGVg94BJ0Y28nexi5t5qBiOWsGwFxaGxe73OMz2BO60bOW6BwlVzv9Qzl0gQbwNz/dRafK9JuEY8O+9ziZAyho2jfuuV5uPSLrGn2yrZgcOAMwY4ASOmQJ7Bx9EYGHbo0WuIpsn0F1suK8Oo1PDZTptbUNMGRZsNABB+WyZ4NwdtJzalRjXCxE3i+sQuhZq/RFwRhuJVKT6OZjWuAcM3iU2kRMOaQASD+YSjlzDe0KDWkg7RHu0la3iuCGTFiiGeK+qxzCRADDUa9wgbxIJ3jZS34GkaFEQA7N94Rq6dfRWWW1sy4V0ZTEzVpljyHtdl9poJBYLFptB791X47grK+TxSRHiZ3tu95cSW2NoAgLcYrhlE1K8WDWfdDaYFz3Ud3L9K3UYFAvPnUvA8hol/jNXMxnDPsn/aGZ24lgEmQaT5BESNb6hVtbCGjTNIuzBhc2dAQHG8dovC1/E+bm8Ic2k5jqjH0vGc9pAyl1i0AjbKN91K/bsHjsM6rFMOqOBa1xYKjbRdusH/KhGcoyfLr6KcU1rs87pcNc5zanhnJZrn7G56TGmhVvxvhdLLSbTpw7KC45iZJAO4gfFTuGcQo0qQbWkdRMRrqAYnROu5twzSAKQfc9TmzAyQAAToDc97KeRzW4l4cemN8CwT2PBqaZDAL82pEWkxYFWb8e0Ei2p3H91nafH8O1rw9mcuzFrjmsSBlsHQALnTsoGI49hy4ltBsbdThYWk2Nzqb7rcPKklSjRKeGDduRi3YvE6zV01Dn+vdarAc1Hxg17HPYGMBaIDpbTBccxFybqnw2LyfhBtET/hdVxLXGcoHvK6uU09HLUa2ekcA4phsTiaVHw6rfEbq6rSs8tDhJDbDUREzHYpkcYol5pZS1zJDqhccriHwGsABJkRc9l56yoAdPmUQqDt23Qp5E7sXGFVR6s7GYVrg5uZzIOZoeczTIElwpxGtoWU5txTa+HApuaXteZbd1okOBDYjUarONxTNw7/8AZUinjqI9qmdf4/8ACxKWV/ZtLGukTeVsVFJxcIio+DuQGsj5WWofxk5IJtGl1lMPxag1sZHjXSoNSI7eQRcR5hphgGHpEukSalTpjeA2CStKekmjPH+S64nyqMc3xxXp08jC0tcCScrnGRHkR8FYPxRo4ZwY8ZmUnAOHdjSAR7ws03jGFrtJxGHLXgFrQKucRrqANyVMxPHMMaD2U2VATTc1ozSJywNvRJT3tMbWtMpaPHMWT95iHG20AztcNCtuC8fqms3xKtR7YPSSDtA22WbbPYqy4DiW0qzXVJygOmLGSIC0zPZrcZxlz/EZPsPbHTaI3MmTfsFV8expNDK7+JpPuP8AlPtxuEl7peHPcCeoyYaAEy/GYV7oe0ubBsXGJlsfms8010zSVPsPlvFhrXARpSJ88zXOj3X+a0n/AJIOEF34Zjyi5KztPH4OkD4VECdet1yJjfzTrON4cQ7waeaBfM6dI/iUq/g3f8knDcwim9zS+ZJYczpblIBJaLQYJF5VZya1pxlQEx0hzd5LKjXR74Xf+RoeIHim3MCTOeob97uTzeZGNdmAYD3lxPzKfDTSDltMtMTxuczZDQ2qKYuRmDmseTrE9Z+AVTT404eJ1OLWuIgEGIJmJ7z2OnwkM5yguJFO+U/6bDJAj+HXT4Lq3NzXtdmbSJLSB90y0jbp181F+PbKrKkj0ThlRoeHP6oa0CdYcQPzCmcVxVNjLNHsuG+sSD8l5sec4tLQCWnQCIe10elpT+J5/mMzmkXkET+FwvCf4pWY5InV+IAVCDNxM+mUfmo1bjwY05jEGGyYk5QYvvdVGJ5voucCabDZw9jvl7+9QKnMdEh4FBhzd6bYs0AfOV0pE7RoMTzExsuzWIcTBGgj+6Yo83NdR8TqgSHC2YRNon0VOebwCMlCkAJtkaBeOw8kI52qADLTpiCdh2Pl5pU/0PkheP8AEWYqm0uYIc3KC6M0QQAAHSGyQT6BUh4A1tVrw4vIbTAAYWglrAJ6rkWVpU5wrkQAwaize+u6Yqc0Yg/jIuDYAXAiVngzSyJEj9gq1mixLsun8MWtPrK53LpYNPiY2nf0Vf8A+erbPcO5Bgn1+Ci18c9/tucfVxP5pfjY/wAqExQDTFvUX9FXVaryTlYI2nX6qUT5IVrgYcyGEQXM0ShWIitCMQmwnD+vmgYYSiE0xPBIQQARAAoQiG/v+i0AQSoRp8fqUTUAGCluhZp8fqjfoPegDsp80bZCbP5H809U9ooAF0/oJC3zXD2feuQIWV2ZIVx/ugDjUKQ1Cufoh3HvSoBc6E1P1CJuqaf+viihhF3cocyEaFIUgCNRcXpELkwFzJM6By5yYHZ0mZDslKAELl0oUiAP/9k="/>
          <p:cNvSpPr>
            <a:spLocks noChangeAspect="1" noChangeArrowheads="1"/>
          </p:cNvSpPr>
          <p:nvPr/>
        </p:nvSpPr>
        <p:spPr bwMode="auto">
          <a:xfrm>
            <a:off x="63500" y="-925513"/>
            <a:ext cx="2390775" cy="1914526"/>
          </a:xfrm>
          <a:prstGeom prst="rect">
            <a:avLst/>
          </a:prstGeom>
          <a:noFill/>
        </p:spPr>
        <p:txBody>
          <a:bodyPr vert="horz" wrap="square" lIns="91440" tIns="45720" rIns="91440" bIns="45720" numCol="1" anchor="t" anchorCtr="0" compatLnSpc="1">
            <a:prstTxWarp prst="textNoShape">
              <a:avLst/>
            </a:prstTxWarp>
          </a:bodyPr>
          <a:lstStyle/>
          <a:p>
            <a:endParaRPr lang="sv-SE"/>
          </a:p>
        </p:txBody>
      </p:sp>
      <p:pic>
        <p:nvPicPr>
          <p:cNvPr id="30" name="Picture 2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956657" y="1560274"/>
            <a:ext cx="2575783" cy="1508891"/>
          </a:xfrm>
          <a:prstGeom prst="rect">
            <a:avLst/>
          </a:prstGeom>
        </p:spPr>
      </p:pic>
      <p:sp>
        <p:nvSpPr>
          <p:cNvPr id="13" name="textruta 12"/>
          <p:cNvSpPr txBox="1"/>
          <p:nvPr/>
        </p:nvSpPr>
        <p:spPr>
          <a:xfrm>
            <a:off x="6345497" y="3072443"/>
            <a:ext cx="1917513" cy="2446824"/>
          </a:xfrm>
          <a:prstGeom prst="rect">
            <a:avLst/>
          </a:prstGeom>
          <a:noFill/>
        </p:spPr>
        <p:txBody>
          <a:bodyPr wrap="square" rtlCol="0">
            <a:spAutoFit/>
          </a:bodyPr>
          <a:lstStyle/>
          <a:p>
            <a:pPr algn="ctr"/>
            <a:r>
              <a:rPr lang="sv-SE" b="1" dirty="0" smtClean="0"/>
              <a:t>Vattenkraft</a:t>
            </a:r>
          </a:p>
          <a:p>
            <a:pPr algn="ctr"/>
            <a:r>
              <a:rPr lang="sv-SE" sz="1500" dirty="0" smtClean="0"/>
              <a:t>7,2 TWh</a:t>
            </a:r>
          </a:p>
          <a:p>
            <a:pPr algn="ctr"/>
            <a:r>
              <a:rPr lang="sv-SE" sz="1500" dirty="0" smtClean="0"/>
              <a:t>styrs utifrån behovet möjligt spara ca </a:t>
            </a:r>
          </a:p>
          <a:p>
            <a:pPr algn="ctr"/>
            <a:r>
              <a:rPr lang="sv-SE" sz="1500" dirty="0" smtClean="0"/>
              <a:t>33 TWh i magasin</a:t>
            </a:r>
          </a:p>
          <a:p>
            <a:pPr algn="ctr"/>
            <a:endParaRPr lang="sv-SE" sz="1500" dirty="0" smtClean="0"/>
          </a:p>
          <a:p>
            <a:pPr algn="ctr"/>
            <a:endParaRPr lang="sv-SE" sz="1500" dirty="0" smtClean="0"/>
          </a:p>
          <a:p>
            <a:pPr algn="ctr"/>
            <a:endParaRPr lang="sv-SE" sz="1500" dirty="0" smtClean="0"/>
          </a:p>
          <a:p>
            <a:pPr algn="ctr"/>
            <a:endParaRPr lang="sv-SE" sz="1500" dirty="0" smtClean="0"/>
          </a:p>
          <a:p>
            <a:pPr algn="ctr"/>
            <a:endParaRPr lang="sv-SE" sz="1500" dirty="0" smtClean="0"/>
          </a:p>
        </p:txBody>
      </p:sp>
      <p:sp>
        <p:nvSpPr>
          <p:cNvPr id="1085" name="AutoShape 69"/>
          <p:cNvSpPr>
            <a:spLocks noChangeAspect="1" noChangeArrowheads="1" noTextEdit="1"/>
          </p:cNvSpPr>
          <p:nvPr/>
        </p:nvSpPr>
        <p:spPr bwMode="auto">
          <a:xfrm>
            <a:off x="1931988" y="2069773"/>
            <a:ext cx="1514475" cy="90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5" name="Oval 64"/>
          <p:cNvSpPr/>
          <p:nvPr/>
        </p:nvSpPr>
        <p:spPr>
          <a:xfrm>
            <a:off x="6091961" y="1735069"/>
            <a:ext cx="2263460" cy="113355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4" name="Oval 113"/>
          <p:cNvSpPr/>
          <p:nvPr/>
        </p:nvSpPr>
        <p:spPr>
          <a:xfrm>
            <a:off x="390874" y="1703489"/>
            <a:ext cx="2263460" cy="113355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5" name="Oval 124"/>
          <p:cNvSpPr/>
          <p:nvPr/>
        </p:nvSpPr>
        <p:spPr>
          <a:xfrm>
            <a:off x="2195736" y="4599702"/>
            <a:ext cx="2263460" cy="113355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9" name="Oval 118"/>
          <p:cNvSpPr/>
          <p:nvPr/>
        </p:nvSpPr>
        <p:spPr>
          <a:xfrm>
            <a:off x="3217812" y="2779717"/>
            <a:ext cx="2263460" cy="113355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 xmlns:p14="http://schemas.microsoft.com/office/powerpoint/2010/main" val="26148702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 name="Picture 30" descr="http://www.sweden.se/upload/Sweden_se/english/articles/SI/2007/Christmas/tekniska_verken.jpg"/>
          <p:cNvPicPr>
            <a:picLocks noChangeAspect="1" noChangeArrowheads="1"/>
          </p:cNvPicPr>
          <p:nvPr/>
        </p:nvPicPr>
        <p:blipFill rotWithShape="1">
          <a:blip r:embed="rId2" cstate="print"/>
          <a:srcRect l="12957"/>
          <a:stretch/>
        </p:blipFill>
        <p:spPr bwMode="auto">
          <a:xfrm>
            <a:off x="4716449" y="5006566"/>
            <a:ext cx="2551252" cy="1221266"/>
          </a:xfrm>
          <a:prstGeom prst="rect">
            <a:avLst/>
          </a:prstGeom>
          <a:noFill/>
        </p:spPr>
      </p:pic>
      <p:pic>
        <p:nvPicPr>
          <p:cNvPr id="29" name="Picture 28"/>
          <p:cNvPicPr>
            <a:picLocks noChangeAspect="1"/>
          </p:cNvPicPr>
          <p:nvPr/>
        </p:nvPicPr>
        <p:blipFill rotWithShape="1">
          <a:blip r:embed="rId3" cstate="print">
            <a:extLst>
              <a:ext uri="{28A0092B-C50C-407E-A947-70E740481C1C}">
                <a14:useLocalDpi xmlns:a14="http://schemas.microsoft.com/office/drawing/2010/main" xmlns="" val="0"/>
              </a:ext>
            </a:extLst>
          </a:blip>
          <a:srcRect b="4007"/>
          <a:stretch/>
        </p:blipFill>
        <p:spPr>
          <a:xfrm>
            <a:off x="4716449" y="4860885"/>
            <a:ext cx="2575783" cy="1448435"/>
          </a:xfrm>
          <a:prstGeom prst="rect">
            <a:avLst/>
          </a:prstGeom>
        </p:spPr>
      </p:pic>
      <p:pic>
        <p:nvPicPr>
          <p:cNvPr id="1046" name="Picture 22" descr="http://t2.gstatic.com/images?q=tbn:ANd9GcSB6fNPKk1LLAFlfp5a9aKrM0_O4093Ydfig593V4qXZ68ridnuOQ"/>
          <p:cNvPicPr>
            <a:picLocks noChangeAspect="1" noChangeArrowheads="1"/>
          </p:cNvPicPr>
          <p:nvPr/>
        </p:nvPicPr>
        <p:blipFill rotWithShape="1">
          <a:blip r:embed="rId4" cstate="print"/>
          <a:srcRect l="7284"/>
          <a:stretch/>
        </p:blipFill>
        <p:spPr bwMode="auto">
          <a:xfrm>
            <a:off x="1730557" y="5015938"/>
            <a:ext cx="2465797" cy="1211894"/>
          </a:xfrm>
          <a:prstGeom prst="rect">
            <a:avLst/>
          </a:prstGeom>
          <a:noFill/>
        </p:spPr>
      </p:pic>
      <p:pic>
        <p:nvPicPr>
          <p:cNvPr id="28" name="Picture 27"/>
          <p:cNvPicPr>
            <a:picLocks noChangeAspect="1"/>
          </p:cNvPicPr>
          <p:nvPr/>
        </p:nvPicPr>
        <p:blipFill rotWithShape="1">
          <a:blip r:embed="rId3" cstate="print">
            <a:extLst>
              <a:ext uri="{28A0092B-C50C-407E-A947-70E740481C1C}">
                <a14:useLocalDpi xmlns:a14="http://schemas.microsoft.com/office/drawing/2010/main" xmlns="" val="0"/>
              </a:ext>
            </a:extLst>
          </a:blip>
          <a:srcRect b="4007"/>
          <a:stretch/>
        </p:blipFill>
        <p:spPr>
          <a:xfrm>
            <a:off x="1648930" y="4860885"/>
            <a:ext cx="2575783" cy="1448435"/>
          </a:xfrm>
          <a:prstGeom prst="rect">
            <a:avLst/>
          </a:prstGeom>
        </p:spPr>
      </p:pic>
      <p:pic>
        <p:nvPicPr>
          <p:cNvPr id="1034" name="Picture 10" descr="http://www.svenskenergi.se/upload/Om%20el/Bilder/vagkraft.jpg"/>
          <p:cNvPicPr>
            <a:picLocks noChangeAspect="1" noChangeArrowheads="1"/>
          </p:cNvPicPr>
          <p:nvPr/>
        </p:nvPicPr>
        <p:blipFill rotWithShape="1">
          <a:blip r:embed="rId5" cstate="print"/>
          <a:srcRect l="52821"/>
          <a:stretch/>
        </p:blipFill>
        <p:spPr bwMode="auto">
          <a:xfrm>
            <a:off x="6234544" y="3095275"/>
            <a:ext cx="1384965" cy="1169021"/>
          </a:xfrm>
          <a:prstGeom prst="rect">
            <a:avLst/>
          </a:prstGeom>
          <a:noFill/>
        </p:spPr>
      </p:pic>
      <p:pic>
        <p:nvPicPr>
          <p:cNvPr id="1038" name="Picture 14" descr="http://t2.gstatic.com/images?q=tbn:ANd9GcRmOZDxcdDz-N7aBKgfY6stG53HCuIGMAA3yDqs4suDwZ-Sg-ox9Q"/>
          <p:cNvPicPr>
            <a:picLocks noChangeAspect="1" noChangeArrowheads="1"/>
          </p:cNvPicPr>
          <p:nvPr/>
        </p:nvPicPr>
        <p:blipFill rotWithShape="1">
          <a:blip r:embed="rId6" cstate="print"/>
          <a:srcRect l="35316" r="18667"/>
          <a:stretch/>
        </p:blipFill>
        <p:spPr bwMode="auto">
          <a:xfrm>
            <a:off x="7387608" y="3095275"/>
            <a:ext cx="1207118" cy="1199001"/>
          </a:xfrm>
          <a:prstGeom prst="rect">
            <a:avLst/>
          </a:prstGeom>
          <a:noFill/>
        </p:spPr>
      </p:pic>
      <p:pic>
        <p:nvPicPr>
          <p:cNvPr id="27" name="Picture 2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32639" y="2948798"/>
            <a:ext cx="2575783" cy="1508891"/>
          </a:xfrm>
          <a:prstGeom prst="rect">
            <a:avLst/>
          </a:prstGeom>
        </p:spPr>
      </p:pic>
      <p:pic>
        <p:nvPicPr>
          <p:cNvPr id="1028" name="Picture 4" descr="Bild - Vindkraft"/>
          <p:cNvPicPr>
            <a:picLocks noChangeAspect="1" noChangeArrowheads="1"/>
          </p:cNvPicPr>
          <p:nvPr/>
        </p:nvPicPr>
        <p:blipFill rotWithShape="1">
          <a:blip r:embed="rId7" cstate="print"/>
          <a:srcRect l="7447" r="8319"/>
          <a:stretch/>
        </p:blipFill>
        <p:spPr bwMode="auto">
          <a:xfrm>
            <a:off x="503041" y="3047614"/>
            <a:ext cx="2399044" cy="1228707"/>
          </a:xfrm>
          <a:prstGeom prst="rect">
            <a:avLst/>
          </a:prstGeom>
          <a:noFill/>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2041" y="2924944"/>
            <a:ext cx="2575783" cy="1508891"/>
          </a:xfrm>
          <a:prstGeom prst="rect">
            <a:avLst/>
          </a:prstGeom>
        </p:spPr>
      </p:pic>
      <p:sp>
        <p:nvSpPr>
          <p:cNvPr id="2" name="Rubrik 1"/>
          <p:cNvSpPr>
            <a:spLocks noGrp="1"/>
          </p:cNvSpPr>
          <p:nvPr>
            <p:ph type="title"/>
          </p:nvPr>
        </p:nvSpPr>
        <p:spPr/>
        <p:txBody>
          <a:bodyPr/>
          <a:lstStyle/>
          <a:p>
            <a:r>
              <a:rPr lang="sv-SE" dirty="0" smtClean="0"/>
              <a:t>Produktion &amp; potential </a:t>
            </a:r>
            <a:br>
              <a:rPr lang="sv-SE" dirty="0" smtClean="0"/>
            </a:br>
            <a:r>
              <a:rPr lang="sv-SE" sz="2400" dirty="0" smtClean="0"/>
              <a:t>Elnäten </a:t>
            </a:r>
            <a:r>
              <a:rPr lang="sv-SE" sz="2400" dirty="0"/>
              <a:t>håller ihop </a:t>
            </a:r>
            <a:r>
              <a:rPr lang="sv-SE" sz="2400" dirty="0" smtClean="0"/>
              <a:t>elsystemet</a:t>
            </a:r>
            <a:endParaRPr lang="sv-SE" sz="2400" dirty="0"/>
          </a:p>
        </p:txBody>
      </p:sp>
      <p:pic>
        <p:nvPicPr>
          <p:cNvPr id="1032" name="Picture 8" descr="http://www.svenskenergi.se/upload/Om%20el/Bilder/vattenkraft-miljor.jpg"/>
          <p:cNvPicPr>
            <a:picLocks noChangeAspect="1" noChangeArrowheads="1"/>
          </p:cNvPicPr>
          <p:nvPr/>
        </p:nvPicPr>
        <p:blipFill rotWithShape="1">
          <a:blip r:embed="rId8" cstate="print"/>
          <a:srcRect r="26480"/>
          <a:stretch/>
        </p:blipFill>
        <p:spPr bwMode="auto">
          <a:xfrm>
            <a:off x="3321389" y="1578400"/>
            <a:ext cx="2524983" cy="1367699"/>
          </a:xfrm>
          <a:prstGeom prst="rect">
            <a:avLst/>
          </a:prstGeom>
          <a:noFill/>
        </p:spPr>
      </p:pic>
      <p:sp>
        <p:nvSpPr>
          <p:cNvPr id="11" name="textruta 10"/>
          <p:cNvSpPr txBox="1"/>
          <p:nvPr/>
        </p:nvSpPr>
        <p:spPr>
          <a:xfrm>
            <a:off x="366968" y="5017149"/>
            <a:ext cx="1390124" cy="830997"/>
          </a:xfrm>
          <a:prstGeom prst="rect">
            <a:avLst/>
          </a:prstGeom>
          <a:noFill/>
        </p:spPr>
        <p:txBody>
          <a:bodyPr wrap="none" rtlCol="0">
            <a:spAutoFit/>
          </a:bodyPr>
          <a:lstStyle/>
          <a:p>
            <a:pPr algn="ctr"/>
            <a:r>
              <a:rPr lang="sv-SE" b="1" dirty="0" smtClean="0"/>
              <a:t>Kärnkraft</a:t>
            </a:r>
            <a:endParaRPr lang="sv-SE" sz="1500" dirty="0" smtClean="0"/>
          </a:p>
          <a:p>
            <a:pPr algn="ctr"/>
            <a:r>
              <a:rPr lang="sv-SE" sz="1500" dirty="0" smtClean="0"/>
              <a:t> ?  - 70 - ? TWh </a:t>
            </a:r>
            <a:br>
              <a:rPr lang="sv-SE" sz="1500" dirty="0" smtClean="0"/>
            </a:br>
            <a:endParaRPr lang="sv-SE" sz="1500" dirty="0"/>
          </a:p>
        </p:txBody>
      </p:sp>
      <p:sp>
        <p:nvSpPr>
          <p:cNvPr id="12" name="textruta 11"/>
          <p:cNvSpPr txBox="1"/>
          <p:nvPr/>
        </p:nvSpPr>
        <p:spPr>
          <a:xfrm>
            <a:off x="7103361" y="5266457"/>
            <a:ext cx="1872353" cy="1015663"/>
          </a:xfrm>
          <a:prstGeom prst="rect">
            <a:avLst/>
          </a:prstGeom>
          <a:noFill/>
        </p:spPr>
        <p:txBody>
          <a:bodyPr wrap="square" rtlCol="0">
            <a:spAutoFit/>
          </a:bodyPr>
          <a:lstStyle/>
          <a:p>
            <a:pPr algn="ctr"/>
            <a:r>
              <a:rPr lang="sv-SE" b="1" dirty="0" smtClean="0"/>
              <a:t>Kraftvärme</a:t>
            </a:r>
          </a:p>
          <a:p>
            <a:pPr algn="ctr"/>
            <a:r>
              <a:rPr lang="sv-SE" sz="1500" dirty="0" smtClean="0"/>
              <a:t>18 TWh + 3TWh</a:t>
            </a:r>
          </a:p>
          <a:p>
            <a:pPr algn="ctr">
              <a:lnSpc>
                <a:spcPct val="90000"/>
              </a:lnSpc>
            </a:pPr>
            <a:r>
              <a:rPr lang="sv-SE" sz="1500" dirty="0" smtClean="0"/>
              <a:t>Minskat </a:t>
            </a:r>
            <a:r>
              <a:rPr lang="sv-SE" sz="1500" dirty="0" err="1" smtClean="0"/>
              <a:t>värme-underlag</a:t>
            </a:r>
            <a:r>
              <a:rPr lang="sv-SE" sz="1500" dirty="0" smtClean="0"/>
              <a:t>?</a:t>
            </a:r>
            <a:endParaRPr lang="sv-SE" sz="1500" dirty="0"/>
          </a:p>
        </p:txBody>
      </p:sp>
      <p:sp>
        <p:nvSpPr>
          <p:cNvPr id="14" name="textruta 13"/>
          <p:cNvSpPr txBox="1"/>
          <p:nvPr/>
        </p:nvSpPr>
        <p:spPr>
          <a:xfrm>
            <a:off x="447816" y="2358425"/>
            <a:ext cx="1527727" cy="757130"/>
          </a:xfrm>
          <a:prstGeom prst="rect">
            <a:avLst/>
          </a:prstGeom>
          <a:noFill/>
        </p:spPr>
        <p:txBody>
          <a:bodyPr wrap="none" rtlCol="0">
            <a:spAutoFit/>
          </a:bodyPr>
          <a:lstStyle/>
          <a:p>
            <a:pPr algn="ctr">
              <a:lnSpc>
                <a:spcPct val="90000"/>
              </a:lnSpc>
            </a:pPr>
            <a:r>
              <a:rPr lang="sv-SE" b="1" dirty="0" smtClean="0"/>
              <a:t>Vindkraft</a:t>
            </a:r>
            <a:r>
              <a:rPr lang="sv-SE" dirty="0" smtClean="0"/>
              <a:t/>
            </a:r>
            <a:br>
              <a:rPr lang="sv-SE" dirty="0" smtClean="0"/>
            </a:br>
            <a:r>
              <a:rPr lang="sv-SE" sz="1500" dirty="0" smtClean="0"/>
              <a:t>från </a:t>
            </a:r>
            <a:r>
              <a:rPr lang="sv-SE" sz="1500" dirty="0" smtClean="0"/>
              <a:t>7 TWh </a:t>
            </a:r>
            <a:r>
              <a:rPr lang="sv-SE" sz="1500" dirty="0" smtClean="0"/>
              <a:t>till ?</a:t>
            </a:r>
            <a:br>
              <a:rPr lang="sv-SE" sz="1500" dirty="0" smtClean="0"/>
            </a:br>
            <a:endParaRPr lang="sv-SE" sz="1500" dirty="0"/>
          </a:p>
        </p:txBody>
      </p:sp>
      <p:sp>
        <p:nvSpPr>
          <p:cNvPr id="16" name="textruta 15"/>
          <p:cNvSpPr txBox="1"/>
          <p:nvPr/>
        </p:nvSpPr>
        <p:spPr>
          <a:xfrm>
            <a:off x="7355014" y="2360816"/>
            <a:ext cx="1620700" cy="757130"/>
          </a:xfrm>
          <a:prstGeom prst="rect">
            <a:avLst/>
          </a:prstGeom>
          <a:solidFill>
            <a:schemeClr val="bg1"/>
          </a:solidFill>
        </p:spPr>
        <p:txBody>
          <a:bodyPr wrap="none" rtlCol="0">
            <a:spAutoFit/>
          </a:bodyPr>
          <a:lstStyle/>
          <a:p>
            <a:pPr algn="ctr">
              <a:lnSpc>
                <a:spcPct val="90000"/>
              </a:lnSpc>
            </a:pPr>
            <a:r>
              <a:rPr lang="sv-SE" b="1" dirty="0" smtClean="0"/>
              <a:t>Sol &amp; vågkraft </a:t>
            </a:r>
            <a:r>
              <a:rPr lang="sv-SE" dirty="0" smtClean="0"/>
              <a:t/>
            </a:r>
            <a:br>
              <a:rPr lang="sv-SE" dirty="0" smtClean="0"/>
            </a:br>
            <a:r>
              <a:rPr lang="sv-SE" sz="1500" dirty="0" smtClean="0"/>
              <a:t>ännu inte </a:t>
            </a:r>
            <a:br>
              <a:rPr lang="sv-SE" sz="1500" dirty="0" smtClean="0"/>
            </a:br>
            <a:r>
              <a:rPr lang="sv-SE" sz="1500" dirty="0" smtClean="0"/>
              <a:t>konkurrenskraftigt</a:t>
            </a:r>
            <a:endParaRPr lang="sv-SE" sz="1500" dirty="0"/>
          </a:p>
        </p:txBody>
      </p:sp>
      <p:sp>
        <p:nvSpPr>
          <p:cNvPr id="1042" name="AutoShape 18" descr="data:image/jpeg;base64,/9j/4AAQSkZJRgABAQAAAQABAAD/2wBDAAkGBwgHBgkIBwgKCgkLDRYPDQwMDRsUFRAWIB0iIiAdHx8kKDQsJCYxJx8fLT0tMTU3Ojo6Iys/RD84QzQ5Ojf/2wBDAQoKCg0MDRoPDxo3JR8lNzc3Nzc3Nzc3Nzc3Nzc3Nzc3Nzc3Nzc3Nzc3Nzc3Nzc3Nzc3Nzc3Nzc3Nzc3Nzc3Nzf/wAARCACEAMUDASIAAhEBAxEB/8QAHAAAAQUBAQEAAAAAAAAAAAAABAABAgMFBgcI/8QAQRAAAQMCAwYEBQAGBwkAAAAAAQACAwQREiExBQYTQVFhInGBkRQyobHBBxVCctHhIzNDUmLw8RYXJCVTY4Kywv/EABoBAAMBAQEBAAAAAAAAAAAAAAECAwAEBQb/xAAkEQACAgEEAgIDAQAAAAAAAAAAAQIRAxIhMUEEEyJRFJHwof/aAAwDAQACEQMRAD8AejqmyOANi7r1WkyAvsWusuYYC1wLTYhatHtCQENefVfSTx/R5MMi7Nv4SQjJwKrfeH5wcuYU6SquQC0kHK6LMLJBe3nmue2nuX5WwAJonixQ09NE7NjrdkdLRhpuxoF9U5p7NuCbpk0uBWm+TCliczO1wmiGLVq1Kime5puMkLG0ROzBt0KsnaJONMlFTscMxYq0QsaQbAEKQDS3EzRVvkLeSWmxrSFU0zZWYmDRAugDTYgo4VZ0Cqe7HmdU8bWwsqYLwQpCIBWEEckrjoU4pDhtTFjVZiHQprjosCyrCByulfopkXSwphWVG5SDVbh7J8KwCvCnAVmFOGLGK8Keyswp8KASrCkrcKSxjKwpwxXhluSmAeVkwhZRVM0BAILmHl0W5R1sUzRhxA8wVgZqcbnxnwnLndSnjUisMjidTZrxofJQcDb+rNlm0VYTloRyWnHUNkFnuIPS65pQcTojNSIFhLTy8yg6inFrgj0Wo3A/IhQkpQflaCPNCMqZmrMNmKN/hvbmEYyKKZuYz80Q6kz+QKYoicw4D1VHNCKLRmT07I3WAKq4YGgWnLC4ZHNDYLHMWTxlaFktwbD1H0TFo6IosFlHCLprFoFdGoFiMLQVBzQmTFYLgThiuLUg3smFKuGn4ZVwaqGOndXugEQ4LYeIXgm972tbTmllJR5GUW+CWBSwKwNUg1EBTgT4FbhUsK1mKMCSvwpLWYzMCcMV4YphiNiA2BOGIjApcNazA7WEG4yKMhlxjC42d16qHDKWBCVMZNoIdJOyxaXkdDor6baThZsoIt0JQ0bnAYXG7fsnfEHC4N1Nxi+R9bXBssmErbgAjzVjLXy+ywo3SR/I4+XJExVcjXDFnnr0UZYX0UWVdmo+FsouAL9lnVcBBJ6LQ2IyCGgY6MNDppZpHZ6kyOR00Alj+UFRhla5KygnwcqWpFq0aqlEZJBsOiGwLrjJNWc0k0wUtTYUTw0sCZMUGDE+BEYE4Z2R1GBw1Rgb/wAfMOtKT7PaizHp3VcYw7SDTlippfpY/hSyv4/ofHyRwJBiILA35svNO1gOYzB0I5p9YlMHDFLAr8CcMW1BoHwJInh9klrNRnYOykI+yJEacR9ltRqBhH2TiNE8M9D7JxH2W1moHwJxH2RIiPRS4R6H2Q1moF4fZPg7IsQOOjSnFOSbZDzOiGtG0sE4fZOIxz1VlKGuiD3vPzHUG+pXIQ7VrpGAcaRodyDQFOWdRHjicjsYwW0VKWgi3F0H/cctGjrHgAP08153HNVSSyRF8mFmEgBx55/dep7oyU43WpBOziOjDw4YC4t8Z1XFPyVGNUdUcLbuwWaaKojkANsBwm4tnYH8rLfhbUNhI+Zpdfyt/FF1kwbW1DaejlcHTE2jY1oAwtH7R7FZU1RUN2pGWUzy7guGBzmC1yPPoq4cicbJ5IfKgwsb1TcK+gPsr45nYRxo2xvtc2NwPX/RJ9bTR/PU07bdZR/FX1kaKOA7k0+yG2oJabZlXNHk+OJz2k8rBEu2xs9utdAfJ91n7X21s6bZtXAyoDnyQuYAAcyR5IPJsMobnNv2xXCzBUGxyGmfqoNlfL/SSvc551JOaz7+ONxHiab/AEWhsqB9bW09FG8MfPII2udoCeq43N9s6lFdIjm4AHxZHVem7lQw1W6kDJWNcGvkA7eIrkKzc3btDm6kFQ0X8VO7Fl5ZH6Lrtw5WwbF+GnvDUMmIMUgwu8RyyPU3UJz2TTHjHfcF4A6/RIwRhFOY4OIscieSjwXf3T7L0lK0cTW5RwoxrdJX8F390+ySOoBz9TVRiOrAZK7DZowscbZeS08Icb4bX5ELKnraNrpg+rhaXkayDqf5LXo3xS08To5GPuwHwuBv3UlPfkq47CEXYeycR9MlmSb27uRkh+2qEEHMcW/2VLt992Ga7Ypz+7iP4Q9sfsHrl9B9ZtGioXhlXUBjyLhtiTb0Qbt5NljSZ7/3YyuM3q3u2RV7QY+iqDM3htaS1h1ueoWNBvDRzyxxNuXyODW3YbXJsOSnLPRSOG+T0d+9Wzxk2Gof3wj8lHbuzQ7xV1RBGyWLhw8TFI697HSw81569zxJlG2wJBzXW7gbU2fsytqp9o1dLRxvg4bXVEzYwXYgbXJ6ZqM/J22ZZeM1yjqaDdYmhu7gSFrn+J4N9epC45m4m8Hw5lo6akllDiCHTYMWepNl1X+8PdighfDPtNuNziGiNj5Ac88wM1XuzvvJXVraOGjYxr3Gz3Sk5a6W7qHtySKLHGJwOztmbZftXa1NPs9rqmhMLamOGQOwYgS3MkXuOgXr26BdSbFpKOqgqoZ24gWvgeAPET81raLzTePeGu3R3y3l4NB8ZPtT4WTi4wxsbWNyAab3Odjn3XRVX6UpqaGN0uwDJjhEpMVXfC0tJufBkNB6qcpN7DqNbm1VOHxTyWsDcZIwuvybrYdz9eizK0tO0GONsTWkW58v4/dBU2+WzayH4mpkFI57j/RyuHhyAviyH7K5zbO/0EO2J6WmpHzNjOFsjahga8OaDcZG+lvRdePLFQSOaeOTm2ZcrnPHjDzbq0qgyxk2x5/ulY9VtqmiDnYZMjoT3t7Ic7fpS2Z7YZHCMj9rW5tkjrj9h0P6OhLmj+0YB3cEznhoyc052yKw27WhliikaC3ilwADr4bC+eSs/WAEDXMBcT84uDhN8r5ZXQ1oOhmtxbuYCCPNbW7T8O39mO6VUf8A7BZVLs2ep3bl24JmhkBdihw3LsIvr/JGbvTsdtCglBy+IidfoMQQc006CotM9+xu7Lhtv1lCzf6OnrSwAbPiku4kgWqA30+ZeWb6fpR3ki3n2lDsbbBh2fHMWQNjiicLNsL4i0nMgnXmuLq9ubS3k25RT7cqnVkmNkWKRoHgxaWAGWZXIXPpetdR0k5jbPFGy9mh8wzPqUmAObiGYPZfPzKSgZUxy/Dxtex7XCwtoRy912u6+9mytgQ7Skqqo8EAPjp7txuJP7IJz6ZLshn4TOaeDtHpjcLhcNy7iyS81rf0v0sJaKPY807CT4palsdxyIFnJKvtiSWKRws1HLDxRPWUjXvkA8Uguc+/a6lBXfATcdu0MIw2YYpeevI5WP3RklBs973OdSRku5lTfsrZckQb8IxpHNpsVOPiSTss88WcqynjqJHySVbGEkuzjcbm56eamNn0mf8AzKMZf9B/IWWz+oqS9mmQD95MdgUw/tJfcIvxZG9yMptBTthfMKviNabYgwtwuAyvcG4seyNothzQVlPJJIA2KRhcS0j5XXKJZseKKwZLLYOLrEi17WzHNXsoQJGnjy2uMriwU342TodZYdm6WCRznRPY8YiLtdf7LN25R/FQxwMlZxGyOI6jwkD6qoUmE+GqqB/5DP6Iig2VTTuk+JqJwNRgwj8KH4+SO9Fn5CkqszZd3ppQ+0jsRuQ3ob639fouu3Vqf1VtKOoqGPwNzJyyFh/BZke79AWvc6vq8XlGf/i6Dj2FTSyBr6mXw6EtaT9kVHKuBdUDot8toSbT29NX0bWuonxNN5GRgtcGgE3PizsPZc/DR1dPZz2RvhzDuLKDePQC+K+h+ymdjQxyyMFQSG2LHcJpJPO61P8AZihqKZplrZ3OIvwzEzCfO6RLIug/BnPVmzaapeeBTRQzNbidKyqxZWOXiJ6+fuh6fZTny/EgwWOEX4zQDr3WlXbsxF7mCulbFbKMRtaPos92xIIjhMjHEggkxXy9SnWPLJWv7/SbnBOiyl2TTOqMVXGyqikF2s44aLjM6EXGfI5W7rdphsYTt+J2HstsJtia1mufXEVzTaEMcCCy9vmLbkpm7Pkabie7r3Bc3RN68y6Drxvs3946TYE1W2fYELKVhB4sYlbgLsIza25tnfLss/4aEbPraV9REPiuFZxd8pY/F9dFmMo6mF121jtb5DX3UnUri7iFzC7qWC/uh6sofZA1WyOh2H+rjWNEYlMlhKGscLWLXDmNTrZU01eyGRrIZ2YhZwxGxtqs4U7wwhzw65vm1W0VC+edkTqgMjdZpIYDYJdGSJtUWCDd+MvL311OC4l3idpe/dSlhoRUUgbVwiWnNxwxkSCCL+y6Wp3Qgcwt/W78NtBCM/qsqXcpplBi2kANb8Ox+6XTNjaooFdwHSue6oia0t8Iz8J/zdVVcVHhxTV0N22blGcs7jTuiJt0HtAaa9rh1wa/VQZulaJzBWAYs84/5qiwZmI8sDPnp9myhodWFpBJ8NO4k36kJLRZunU28G0MI/wsISR/Hz/1A90A4Ocbm487K2N3+PyIBQhkaXXvdw5EK0ODreFxPRq9SzjotxgHNx9U/EF8reqpEoGbW4R1ORT8Rxzzvyz/AJLWaiZJJuLEeae9s7XVReegTBx6+mFCw0EOIxZm3ZEUxwuu0OOXkgwXWBJsewREDnhps6/UEWukb2Cg9rZTcNxG45FVNY9ryS0+rgmzMeby650dbI+yoYHNJsA3PVwBUmUQQS7jW07G34WpA5zmFmKwA6adljh2JzRYYrjO1lqRTBsZDngEaW59VKQyKanFf5SPMXWbO1wcSACe4R1TOwEnEHm9rd1lTS4nHwH2C6Mb2JS5KXNJOYamsAeXoVF7zfQpYieSoLQnA6k5FRdonc7rYqDnDW4CwaIDRFUH9e03AzQZ80RSPLX4gPlzGds/4qEiiOraXujBLwLZaqBa7FnID3Iuh45m8MDRuEWuLJOksWnIZ5qSGJ1MTh+2LjpdUNDiTdwKU0t/2rHzVIkNzmMyuyD2OaS3CsJtkbBJUGZpHjv7pKliUc4x7OV+9hdWtwH5MRv6KghnPNRDmNNhmo2XovEjzywn94/hOHH155n8ofi3dncC2QBOalxHWtr1zzPohqDRe15DcRIIPRSa/PQjzKGa51/Ff2skb4hYDzICFmoLLyCM8lYyVzTcC/YlBcQA3tftqrYnsA8B72vr2QbCkHioeQMJc23Ikf6qIe8u+cgdkM6WwBAwu5C90wkzucjzLgR91NsYMbI/ELPLrm+YRDpCQLhuIOvoMv4rMMjsILS45/3NO6vgmDRdrgXC9zcCw/H0SMIVUSnMuvlnbugJSRYlxzTvkOjXXvniv+STf0shnvc4uzbhvr/nVVg9hGh3uIcdfdNivz+qoc7M63POyYSFouRfzP8AJPqBRcXkf6pnOVRfnn7KDnlazUWYs1bAXFxaOfzWGgQmMa6hWRvIub5jt91JsZG2yoLnGxBBHW9/ZS45LTe4HQ9FnxygkPaLYsibEgfRWma1rlpB1AN0owSZgRcaDU3/AAq+IB4uufzIZ0gvn4b5XfbNQ4hNwQAeYOh9VeMtiTW4dxyALkepskg2ylo8DhbukqahaAcZJcOQSiGLCMxcEmxskkoy5KIYE59nWVjgI3ANAzFyeaSSCMLW5/N0vlzBPukkmD0Qe92I3zU4XFxtp3CSSTsJMvIc4ZZ+n2SicTIWjKw5JJJOwluEBjicwBoQkyQmzCBa/dJJAI0znYL3zDrglDS2Dg0DVoNznqkkniKyuXwWA6phm15Oo0SSRAM4kOw8gouJuUkljEeI69lbESc72zskkkYUFQPdxLX1kwnyskHFpka2wwEAWHJJJAIzHlxANrXsrGtxFtzyvySSVo8CMrY9xvc8/JJJJMKf/9k="/>
          <p:cNvSpPr>
            <a:spLocks noChangeAspect="1" noChangeArrowheads="1"/>
          </p:cNvSpPr>
          <p:nvPr/>
        </p:nvSpPr>
        <p:spPr bwMode="auto">
          <a:xfrm>
            <a:off x="63500" y="-590550"/>
            <a:ext cx="1800225" cy="1209675"/>
          </a:xfrm>
          <a:prstGeom prst="rect">
            <a:avLst/>
          </a:prstGeom>
          <a:noFill/>
        </p:spPr>
        <p:txBody>
          <a:bodyPr vert="horz" wrap="square" lIns="91440" tIns="45720" rIns="91440" bIns="45720" numCol="1" anchor="t" anchorCtr="0" compatLnSpc="1">
            <a:prstTxWarp prst="textNoShape">
              <a:avLst/>
            </a:prstTxWarp>
          </a:bodyPr>
          <a:lstStyle/>
          <a:p>
            <a:endParaRPr lang="sv-SE"/>
          </a:p>
        </p:txBody>
      </p:sp>
      <p:sp>
        <p:nvSpPr>
          <p:cNvPr id="1044" name="AutoShape 20" descr="data:image/jpeg;base64,/9j/4AAQSkZJRgABAQAAAQABAAD/2wBDAAkGBwgHBgkIBwgKCgkLDRYPDQwMDRsUFRAWIB0iIiAdHx8kKDQsJCYxJx8fLT0tMTU3Ojo6Iys/RD84QzQ5Ojf/2wBDAQoKCg0MDRoPDxo3JR8lNzc3Nzc3Nzc3Nzc3Nzc3Nzc3Nzc3Nzc3Nzc3Nzc3Nzc3Nzc3Nzc3Nzc3Nzc3Nzc3Nzf/wAARCACEAMUDASIAAhEBAxEB/8QAHAAAAQUBAQEAAAAAAAAAAAAABAABAgMFBgcI/8QAQRAAAQMCAwYEBQAGBwkAAAAAAQACAwQREiExBQYTQVFhInGBkRQyobHBBxVCctHhIzNDUmLw8RYXJCVTY4Kywv/EABoBAAMBAQEBAAAAAAAAAAAAAAECAwAEBQb/xAAkEQACAgEEAgIDAQAAAAAAAAAAAQIRAxIhMUEEEyJRFJHwof/aAAwDAQACEQMRAD8AejqmyOANi7r1WkyAvsWusuYYC1wLTYhatHtCQENefVfSTx/R5MMi7Nv4SQjJwKrfeH5wcuYU6SquQC0kHK6LMLJBe3nmue2nuX5WwAJonixQ09NE7NjrdkdLRhpuxoF9U5p7NuCbpk0uBWm+TCliczO1wmiGLVq1Kime5puMkLG0ROzBt0KsnaJONMlFTscMxYq0QsaQbAEKQDS3EzRVvkLeSWmxrSFU0zZWYmDRAugDTYgo4VZ0Cqe7HmdU8bWwsqYLwQpCIBWEEckrjoU4pDhtTFjVZiHQprjosCyrCByulfopkXSwphWVG5SDVbh7J8KwCvCnAVmFOGLGK8Keyswp8KASrCkrcKSxjKwpwxXhluSmAeVkwhZRVM0BAILmHl0W5R1sUzRhxA8wVgZqcbnxnwnLndSnjUisMjidTZrxofJQcDb+rNlm0VYTloRyWnHUNkFnuIPS65pQcTojNSIFhLTy8yg6inFrgj0Wo3A/IhQkpQflaCPNCMqZmrMNmKN/hvbmEYyKKZuYz80Q6kz+QKYoicw4D1VHNCKLRmT07I3WAKq4YGgWnLC4ZHNDYLHMWTxlaFktwbD1H0TFo6IosFlHCLprFoFdGoFiMLQVBzQmTFYLgThiuLUg3smFKuGn4ZVwaqGOndXugEQ4LYeIXgm972tbTmllJR5GUW+CWBSwKwNUg1EBTgT4FbhUsK1mKMCSvwpLWYzMCcMV4YphiNiA2BOGIjApcNazA7WEG4yKMhlxjC42d16qHDKWBCVMZNoIdJOyxaXkdDor6baThZsoIt0JQ0bnAYXG7fsnfEHC4N1Nxi+R9bXBssmErbgAjzVjLXy+ywo3SR/I4+XJExVcjXDFnnr0UZYX0UWVdmo+FsouAL9lnVcBBJ6LQ2IyCGgY6MNDppZpHZ6kyOR00Alj+UFRhla5KygnwcqWpFq0aqlEZJBsOiGwLrjJNWc0k0wUtTYUTw0sCZMUGDE+BEYE4Z2R1GBw1Rgb/wAfMOtKT7PaizHp3VcYw7SDTlippfpY/hSyv4/ofHyRwJBiILA35svNO1gOYzB0I5p9YlMHDFLAr8CcMW1BoHwJInh9klrNRnYOykI+yJEacR9ltRqBhH2TiNE8M9D7JxH2W1moHwJxH2RIiPRS4R6H2Q1moF4fZPg7IsQOOjSnFOSbZDzOiGtG0sE4fZOIxz1VlKGuiD3vPzHUG+pXIQ7VrpGAcaRodyDQFOWdRHjicjsYwW0VKWgi3F0H/cctGjrHgAP08153HNVSSyRF8mFmEgBx55/dep7oyU43WpBOziOjDw4YC4t8Z1XFPyVGNUdUcLbuwWaaKojkANsBwm4tnYH8rLfhbUNhI+Zpdfyt/FF1kwbW1DaejlcHTE2jY1oAwtH7R7FZU1RUN2pGWUzy7guGBzmC1yPPoq4cicbJ5IfKgwsb1TcK+gPsr45nYRxo2xvtc2NwPX/RJ9bTR/PU07bdZR/FX1kaKOA7k0+yG2oJabZlXNHk+OJz2k8rBEu2xs9utdAfJ91n7X21s6bZtXAyoDnyQuYAAcyR5IPJsMobnNv2xXCzBUGxyGmfqoNlfL/SSvc551JOaz7+ONxHiab/AEWhsqB9bW09FG8MfPII2udoCeq43N9s6lFdIjm4AHxZHVem7lQw1W6kDJWNcGvkA7eIrkKzc3btDm6kFQ0X8VO7Fl5ZH6Lrtw5WwbF+GnvDUMmIMUgwu8RyyPU3UJz2TTHjHfcF4A6/RIwRhFOY4OIscieSjwXf3T7L0lK0cTW5RwoxrdJX8F390+ySOoBz9TVRiOrAZK7DZowscbZeS08Icb4bX5ELKnraNrpg+rhaXkayDqf5LXo3xS08To5GPuwHwuBv3UlPfkq47CEXYeycR9MlmSb27uRkh+2qEEHMcW/2VLt992Ga7Ypz+7iP4Q9sfsHrl9B9ZtGioXhlXUBjyLhtiTb0Qbt5NljSZ7/3YyuM3q3u2RV7QY+iqDM3htaS1h1ueoWNBvDRzyxxNuXyODW3YbXJsOSnLPRSOG+T0d+9Wzxk2Gof3wj8lHbuzQ7xV1RBGyWLhw8TFI697HSw81569zxJlG2wJBzXW7gbU2fsytqp9o1dLRxvg4bXVEzYwXYgbXJ6ZqM/J22ZZeM1yjqaDdYmhu7gSFrn+J4N9epC45m4m8Hw5lo6akllDiCHTYMWepNl1X+8PdighfDPtNuNziGiNj5Ac88wM1XuzvvJXVraOGjYxr3Gz3Sk5a6W7qHtySKLHGJwOztmbZftXa1NPs9rqmhMLamOGQOwYgS3MkXuOgXr26BdSbFpKOqgqoZ24gWvgeAPET81raLzTePeGu3R3y3l4NB8ZPtT4WTi4wxsbWNyAab3Odjn3XRVX6UpqaGN0uwDJjhEpMVXfC0tJufBkNB6qcpN7DqNbm1VOHxTyWsDcZIwuvybrYdz9eizK0tO0GONsTWkW58v4/dBU2+WzayH4mpkFI57j/RyuHhyAviyH7K5zbO/0EO2J6WmpHzNjOFsjahga8OaDcZG+lvRdePLFQSOaeOTm2ZcrnPHjDzbq0qgyxk2x5/ulY9VtqmiDnYZMjoT3t7Ic7fpS2Z7YZHCMj9rW5tkjrj9h0P6OhLmj+0YB3cEznhoyc052yKw27WhliikaC3ilwADr4bC+eSs/WAEDXMBcT84uDhN8r5ZXQ1oOhmtxbuYCCPNbW7T8O39mO6VUf8A7BZVLs2ep3bl24JmhkBdihw3LsIvr/JGbvTsdtCglBy+IidfoMQQc006CotM9+xu7Lhtv1lCzf6OnrSwAbPiku4kgWqA30+ZeWb6fpR3ki3n2lDsbbBh2fHMWQNjiicLNsL4i0nMgnXmuLq9ubS3k25RT7cqnVkmNkWKRoHgxaWAGWZXIXPpetdR0k5jbPFGy9mh8wzPqUmAObiGYPZfPzKSgZUxy/Dxtex7XCwtoRy912u6+9mytgQ7Skqqo8EAPjp7txuJP7IJz6ZLshn4TOaeDtHpjcLhcNy7iyS81rf0v0sJaKPY807CT4palsdxyIFnJKvtiSWKRws1HLDxRPWUjXvkA8Uguc+/a6lBXfATcdu0MIw2YYpeevI5WP3RklBs973OdSRku5lTfsrZckQb8IxpHNpsVOPiSTss88WcqynjqJHySVbGEkuzjcbm56eamNn0mf8AzKMZf9B/IWWz+oqS9mmQD95MdgUw/tJfcIvxZG9yMptBTthfMKviNabYgwtwuAyvcG4seyNothzQVlPJJIA2KRhcS0j5XXKJZseKKwZLLYOLrEi17WzHNXsoQJGnjy2uMriwU342TodZYdm6WCRznRPY8YiLtdf7LN25R/FQxwMlZxGyOI6jwkD6qoUmE+GqqB/5DP6Iig2VTTuk+JqJwNRgwj8KH4+SO9Fn5CkqszZd3ppQ+0jsRuQ3ob639fouu3Vqf1VtKOoqGPwNzJyyFh/BZke79AWvc6vq8XlGf/i6Dj2FTSyBr6mXw6EtaT9kVHKuBdUDot8toSbT29NX0bWuonxNN5GRgtcGgE3PizsPZc/DR1dPZz2RvhzDuLKDePQC+K+h+ymdjQxyyMFQSG2LHcJpJPO61P8AZihqKZplrZ3OIvwzEzCfO6RLIug/BnPVmzaapeeBTRQzNbidKyqxZWOXiJ6+fuh6fZTny/EgwWOEX4zQDr3WlXbsxF7mCulbFbKMRtaPos92xIIjhMjHEggkxXy9SnWPLJWv7/SbnBOiyl2TTOqMVXGyqikF2s44aLjM6EXGfI5W7rdphsYTt+J2HstsJtia1mufXEVzTaEMcCCy9vmLbkpm7Pkabie7r3Bc3RN68y6Drxvs3946TYE1W2fYELKVhB4sYlbgLsIza25tnfLss/4aEbPraV9REPiuFZxd8pY/F9dFmMo6mF121jtb5DX3UnUri7iFzC7qWC/uh6sofZA1WyOh2H+rjWNEYlMlhKGscLWLXDmNTrZU01eyGRrIZ2YhZwxGxtqs4U7wwhzw65vm1W0VC+edkTqgMjdZpIYDYJdGSJtUWCDd+MvL311OC4l3idpe/dSlhoRUUgbVwiWnNxwxkSCCL+y6Wp3Qgcwt/W78NtBCM/qsqXcpplBi2kANb8Ox+6XTNjaooFdwHSue6oia0t8Iz8J/zdVVcVHhxTV0N22blGcs7jTuiJt0HtAaa9rh1wa/VQZulaJzBWAYs84/5qiwZmI8sDPnp9myhodWFpBJ8NO4k36kJLRZunU28G0MI/wsISR/Hz/1A90A4Ocbm487K2N3+PyIBQhkaXXvdw5EK0ODreFxPRq9SzjotxgHNx9U/EF8reqpEoGbW4R1ORT8Rxzzvyz/AJLWaiZJJuLEeae9s7XVReegTBx6+mFCw0EOIxZm3ZEUxwuu0OOXkgwXWBJsewREDnhps6/UEWukb2Cg9rZTcNxG45FVNY9ryS0+rgmzMeby650dbI+yoYHNJsA3PVwBUmUQQS7jW07G34WpA5zmFmKwA6adljh2JzRYYrjO1lqRTBsZDngEaW59VKQyKanFf5SPMXWbO1wcSACe4R1TOwEnEHm9rd1lTS4nHwH2C6Mb2JS5KXNJOYamsAeXoVF7zfQpYieSoLQnA6k5FRdonc7rYqDnDW4CwaIDRFUH9e03AzQZ80RSPLX4gPlzGds/4qEiiOraXujBLwLZaqBa7FnID3Iuh45m8MDRuEWuLJOksWnIZ5qSGJ1MTh+2LjpdUNDiTdwKU0t/2rHzVIkNzmMyuyD2OaS3CsJtkbBJUGZpHjv7pKliUc4x7OV+9hdWtwH5MRv6KghnPNRDmNNhmo2XovEjzywn94/hOHH155n8ofi3dncC2QBOalxHWtr1zzPohqDRe15DcRIIPRSa/PQjzKGa51/Ff2skb4hYDzICFmoLLyCM8lYyVzTcC/YlBcQA3tftqrYnsA8B72vr2QbCkHioeQMJc23Ikf6qIe8u+cgdkM6WwBAwu5C90wkzucjzLgR91NsYMbI/ELPLrm+YRDpCQLhuIOvoMv4rMMjsILS45/3NO6vgmDRdrgXC9zcCw/H0SMIVUSnMuvlnbugJSRYlxzTvkOjXXvniv+STf0shnvc4uzbhvr/nVVg9hGh3uIcdfdNivz+qoc7M63POyYSFouRfzP8AJPqBRcXkf6pnOVRfnn7KDnlazUWYs1bAXFxaOfzWGgQmMa6hWRvIub5jt91JsZG2yoLnGxBBHW9/ZS45LTe4HQ9FnxygkPaLYsibEgfRWma1rlpB1AN0owSZgRcaDU3/AAq+IB4uufzIZ0gvn4b5XfbNQ4hNwQAeYOh9VeMtiTW4dxyALkepskg2ylo8DhbukqahaAcZJcOQSiGLCMxcEmxskkoy5KIYE59nWVjgI3ANAzFyeaSSCMLW5/N0vlzBPukkmD0Qe92I3zU4XFxtp3CSSTsJMvIc4ZZ+n2SicTIWjKw5JJJOwluEBjicwBoQkyQmzCBa/dJJAI0znYL3zDrglDS2Dg0DVoNznqkkniKyuXwWA6phm15Oo0SSRAM4kOw8gouJuUkljEeI69lbESc72zskkkYUFQPdxLX1kwnyskHFpka2wwEAWHJJJAIzHlxANrXsrGtxFtzyvySSVo8CMrY9xvc8/JJJJMKf/9k="/>
          <p:cNvSpPr>
            <a:spLocks noChangeAspect="1" noChangeArrowheads="1"/>
          </p:cNvSpPr>
          <p:nvPr/>
        </p:nvSpPr>
        <p:spPr bwMode="auto">
          <a:xfrm>
            <a:off x="63500" y="-590550"/>
            <a:ext cx="1800225" cy="1209675"/>
          </a:xfrm>
          <a:prstGeom prst="rect">
            <a:avLst/>
          </a:prstGeom>
          <a:noFill/>
        </p:spPr>
        <p:txBody>
          <a:bodyPr vert="horz" wrap="square" lIns="91440" tIns="45720" rIns="91440" bIns="45720" numCol="1" anchor="t" anchorCtr="0" compatLnSpc="1">
            <a:prstTxWarp prst="textNoShape">
              <a:avLst/>
            </a:prstTxWarp>
          </a:bodyPr>
          <a:lstStyle/>
          <a:p>
            <a:endParaRPr lang="sv-SE"/>
          </a:p>
        </p:txBody>
      </p:sp>
      <p:sp>
        <p:nvSpPr>
          <p:cNvPr id="1048" name="AutoShape 24" descr="data:image/jpeg;base64,/9j/4AAQSkZJRgABAQAAAQABAAD/2wCEAAkGBhQPEBUUDxQVFRQVFBQUFBQVFBUVFhQVFBQXFhQUFRcXHCcfFxkjGRoUHy8gIycpLCwuFSAxNTAqNSYrLSkBCQoKDgwOGg8PGi0fHyQqKSwpLCwsLCwsLCwsKiwsKSwpLCkpLCwpLCwpKSksLCwsLCwsLCwsLCwpLCksLCwpKf/AABEIAMkA+wMBIgACEQEDEQH/xAAbAAABBQEBAAAAAAAAAAAAAAACAQMEBQYAB//EAD4QAAEDAgQEAwUFBwQCAwAAAAEAAhEDIQQSMUEFBiJRE2FxMoGRobEHI0LB8BQkUnJz0eEzNLLCFfFTgpL/xAAaAQADAQEBAQAAAAAAAAAAAAAAAQMCBAUG/8QAJhEAAgICAgICAgIDAAAAAAAAAAECEQMhEjEEIjJBE1Fh8CMzcf/aAAwDAQACEQMRAD8AZaUYQtCMBfQHhhBGEARtSGGEqQIkgOlLKSEoCACBRIQEQSA5KuXQgDlyKF0JDBRArsqXKgBQUqj47FiiwvdoPONwNdrkKu4LzEMS9zMhY5oDrmZBMdgZ/uFlzV0b/HJx5fRcpV0LoWiYi5LCXKgBFyWF0IAQoSEUJCgBshCU4UBCYAFAUZQFMQJQoikhMCO0IwFwCKEhigIgEgCMBACgIgFwCMBIAYSwihdlSAEBEAlhKEDOASwiCWEgBhLCWEsIAGEoRQuAQBm+fqLjhCWkwHNzAWkEgdv1JWW5CwZOMkQAxhcRcg3jyvJ3W45sH7lX/kH/ADas9yJgn067y9paHUWlpO/UD9I+KhKKcrOmE2oUbaF0IoSwrHMJC6Eq5AwVyUpECEIQlEUJTAAoSiKArQgSgKMoCmAKFEUKAACKELU4AkAgRhJCIBABNRgIWhOAJDOhLCUBLCQwISgJYXIAIBFCQIwkAMJQEpC4BACQlAXQiAQBU81GMFX/AJPq5oKoOReIuqVCx0EMpiDeSJsD6LQ81D9yr/yf9mrKfZ7/ALip/TH/ACKm/kisV6M38JYXJFQmcuSpCgASkKUpECEQlKUJTAEoCjKApiBKEo0JTENOQo3BDCYAtTgTbUYSGGlCQJQkAbUYQNTgSGKlXBckByUBKAjDUDEARAIsqYxuNZRpl7yMouTI07iTf3JNhQ7CWFj8V9pNFlTK1pqMn22y221nDWf1stLwzi1PEtBpOa6wLskkNJ2JIF/I3WVNPSNuDW2S4SwlhctGCr5oH7lX/p/mFk/s9/3NT+kP+S1vNH+yr/0z9Qsl9n5/eX/0v+ym/kisfizflclXKhMRIUSRAgCEhRlCQmABSFGUJCBAEIYRlCUwAIQlGUDkxAOQJwoEwG2pwIGhOBAChEAkARgJDCaEYCQBEAkBwCIBcAqjivNdDDBwLwajTHh3zH4aeqy2l2aSb6LrS5UPifHaOFaHVXiCdiCb6EN1I9FisTzZi8W4/sbHMZl6j7UAfizRDfcqWhwsEk1S55mTlvrG/v8ALRc0/IS6OiGBvs0PEftEe95bg2SDoXtkg92gbesqiq8JqvaX4qoQ2X9EyZFzDdB1WU12HyvhgFNo0j2t9TuNRurMYQEvAuGGq5zj3l2Vsk6WlcWTPJnZDDFGew/DgaVqc+11GdAxxmN9vgkweGrYZxqYOocwc+Wd2tLokGxsNNbqzp1srC0OMS82Fv8ATIse2yLBYdgYS9wAl4dc5jd8dIiLxvpKk8ko7KqClplpy59ojHtDMVLasxNsriT7gz3raAzcLyp/CmVHND4dMDO0ybyLg6AEb6KZQr4rhTptWpZW2JJytN4adW/TRdeLy09SOTL4rW4m35nH7nX/AKZ/JZHkAfvT/wCj/wBwrXGc10cTgauVw8Q03TTghw917ecqs5B/3L/6P/cLqbTkqOdJqLs3yRKkVSIqRcuTARcVxSIAQoCjKEpiAKQo4QwgQBCEhOwgcEwGiEMJwoFoQ01OBAAjakMIJxoQBONSANoTgCBqcCQzAc8YysKxYx2WnrIJEnaexttruqHD4FtzBe7uTDdPLX/C0XNmHa7EnMT6E2Bh2nbb4qvoCWmBcb6bCfPyXn5m+R3Y6UTSct8K8Wi4OrCl0GGXAdrLSRrETBsqg0xRcWsgzECJvDDoPepmEwdQxka9/ScwbNwSZNu0fAIMHgi9zug2A6ACSLMmw923dcX7svYxxKgcw6cuYDUg6kxYd+6k0OHODXjLmGat1P2I1J7bfTsotVrhUAAygEjq9qRIgt1G4vC1rOHNrUT4hc7qxL3AODWt3sN5In0aVicuNFYJsy9DDUzTOd8Xf0sZMRRfEuNhfz3JCsOB8N6S6kG581Vtoe516ggAiCIi5/speHr0aVDwxdxdWAGYQ4Gi8NBm4I94vZTOEcEfRb4lN7Wmp4kwQ8XdUDZGw0HnIKhlyaf0WjExnAqIFYtqaSGn2habghvlurviNEZTBbm+6ba+cXgxBsRlNu5UPhUUa33zZBqBpLZP4v4dt7q741woNyvou6nGmHAeyeo5dNb62vKUpexqK0Zfj3AWeGavhlj4eXZfZcQLiI6VH5b4u3C187/ZcwNcYmATMwD5f4Wq43Uc6g8FntU3yQJA0g+U/l8Mty/hfEqOEA/dAkHQ9QH5rs8XK1CUn9HNnxqUkv2eiYbiVOqwPpulrjAI3hSF5Y/xMG9tTDuIMnoddtt4OshargPPNOtDK33b4vOjj2ZH0N/VenjzKaPPyYHBmpSJQUiuc5yFEkKAEKRKkJTASEhXFyEuTEcSgcVxchJQAJQyucUMrQjgEQQhEEgCCcagCIJAOtKNqbanAUhmJ5mosZXe4xLjv3gjTtomqFMuaGsb1FwhzrbN98f4U/jBpmtUsMwMGNfZdMx/9V2CoPcQINpyknKLNaSYbrcRr8JXl5pVNnoQXqi3OGZSpM8V7nPc0RTYQ0MuZLjrb6qrwfHW4PP+zAse/KGwYc3ppZie4s7180/xXDEvBJn7kSGtLRAcRPc30n+yh8JZRBqGplgsbDYzbYeYA1Jl23dcqqrZet0RKby+qSBqAZdvc9ryT9Vq+D8Id4LvEe65rGG9IdZ0gkX2+HvWW4c774hoJFomRvYLW4jEOGHyOdkE1ZygWGZwJm8HaVLO90WxLVkalwFjqBcWXGfKZk2pPMnvJg+llYcM4ZUcKhYYBLwacgQZqgtaLjQHQ3lV9Si0UAHEufLoJJGYeG4S2P8A3eE5wStVa9xLiGkmx0bJqAWB3iLd/jzT6tlkV3EMKWl3it6jVgxds53TG9xv5KfxPDNqQKJuQwAbOILiCdthPoUfH8RLHGoIOeDEEe24gg6yPQalQa7C13iMJkBtxfc/GPPzRHasfRb46rUGDhzTNSm9peNHE5QQ4at2+HdYTlTDl9Z2U6UZPmM7ZC1uO4q52HPQ6XNgusA0nKZ0vMHebrPchMnEu6i0+BaNZ8Vlo39F04NYpkMnziR+bKZMAiDmd6a7FZt9GbEafFbjmfCOAY2pecxlsxEEgR5frVVbuFCqzM0iJLR7oMkC41VsWRKKFONshcH5nrYOziatIG7Z6hbZxmy3XCOYKWKbNNwm0tNiDExBud1g3cKLXEEwBodjItoob8M+k7O0ljtQ5tpF+3oV2Y89HHkwJ9HrRKEuWQ5b5tfUe2jXaC4+y9uhgaQBb9aLWErujJSVo45RcXTFLkJckJQkrZg4uQkrkhTASUJRFCUCBKFKShlMDg5GHJgFGCgQ+CjBTAKMFIY+HIg5NAowkMoOLV2sqOy+0XdUAzGW5m1o8+yJuPq+GGtaGgZgwu6i0FpkiIEXTHF6sveMpMO3gCIkwT+rJMPVq+GRZrPw6utsBMCZM6dl42ZXkZ6eP4IdFB1VvW50inBAs0AOAAgbbz5eaXDNp4UvLCG56dIR5mnhnnS9yXenvXcOwRILqmZ/QZ6i0EF4iALa3v8A2U7hTqFOqT0NHh0xeLk08Nn01vm2/i7rmb7RdIquEEeKTBNgZPSJzTO5v6LSVcLUqUHF5aDmqWA2LjoT2M2j6qk4I/78iCbNjaYdIF/1otZiWVX4chrWt66pBnMW9TpO1hPnqFLL8jcOjPYrAlxaZPQKgaZIJc2m6d/Ii1tfJSOFVHAPOrYvmGgzVBqLz7ipIwDnsMvc2pTL25SwBtqVQu12gfNHw3BvaC4Frw9xhsOYWlrn3MggkjMQpyVxpm06ZVcZrGqx2dpDw+ABcTncTcd57BN4nCS4Bh6iKYmdQZEnvbWVd4d9AvnEggeIARv/AKjouJFj9fhe4nlhjh4rCJIpxlN4vEEWMaz6ogvXQpPZieKUXtw72ujpFS4ETaziNBb0VHyPhs+LjfwiReLhzYW95h5eqhpaSCPDeCSBYZZ1G4g/HzWM+zl7RjOvQ0SB2kvbE+SvitYp2Ym7nEu+YcI8Oo61B1E7OiHWn4/FQ6eANR+WkHBzuodMOiJdGswR5rR8w8OgUhTMtJcQCZkkOkAnS/1R4JkUXeM3qDWuc4dU2gxvpffZcynUS9GPOEdcVAS3oa8Cxjbp302UV/CrNyQ4dJLTB1c4AEbenktpV4XlD/CcCHyYMOEtAtOrYt81FwfDB4kVmlji1wzDQEAmZHv17BUWb7MOBhuCUQzF0z7JJIgxey3pWU5qY/AClWaGvh2WT3LBrGu91RV+c8U/R7W/ysH1dJXseN5Efx2ednwSc9HoxKruPcV/ZaDqsAwWgAyAczgNQDFpWfwnPXhgDEtLtg5gEn1aSB7wfcnub+I08Rw6oabpg05GhH3jfaHZdrmnF0csYVJWjRYLFCrTY8aPaHb7jzTsqFwU/u1Gf/ip/wDAKWStrow+ziUBKUlAStGRCUKUoZTAbDkYcooejD0CJbXIw5RQ9OB6AJLXIw5RhURh6Qyl4zUOZ0NOpkyIIAN/d590D6dQ0yMzWgkWEzprBPbT1TmKqPz1Itc3kzlyGfT8SBuFcKZJdDTEANaCBDoF9O//AKXjZv8AY/8Ap6WP4IJtAxDvEd0RIgNBzCTDdo8tx3R8NxlKg+pAAzU6bQBN3ZaIN3QSCcx0tfuEWCotEOeS6WEAF0ycx0g+Ux7k7w/A0hUquqw3oBZo25bRv2IILhAGx8lza3Zew+DObnMBxOVhkNi4cby6AtJ+1VThqhFMA5qntOuBLiOkDQmd/os9wOu3xMpk9NOcrSSYcbER5/LzWm4piXOw5yUXkudVaC/K1rpc4lpvMb3jRTkrY10ZzEY174mpTGXPmabT928lt3dVvqBuVM4Zjnva5xhzZMFrrkZ6vWM3n59li+P1fZ6A25tmLrjNM27yU/wKuRUIJLQCJykHQuMek9luWL1sXPdGowOJbUqgVOhxqxD7CfEMgnTf3A+ZWgxFCo1+TpLwymM7HH2YeJ6bH17jzWE4mGtkgkdTpzAg2e6Nd9fj5LM4Xi9Wg7NSqOYTYljyPoswxWnQSns9axlSu3BuALiAyoAXATBpE6jU95WG+z6sG4vqmDRIkCSOtsHTumqHOOKrMfTfVJa2lUIBFz0ZSJ3MHfsk5EqZcWDlzDwzmI1a3O2XC+35qyg1CaZjl7RNzxV7ajabqJALM1m9JLgH5un5X1Wb4R9orZLcQPZblnQuLTr20m1louM1qPg0wBlLp9tsQQXiQbjTz2XimIHW6D+I/Vc+HAp2mXnkqmj3A8UoVWyyplIe7LJyz06Ai0xI1Ul9d2eSMwIBbMa5dnN2JI17rwelinNPSSPQq7wPOtakR1ERoBpYROU2OqJ+HJL1dgsyfZp/tGa04RpaSJex2U7mACbWOqxVekA1p7gKx5h5sGJw5YQJzNIItYEag+nzVQ6t0t7Rb8x+u6rghKEUn+xTkmwOIiw9VMcwEEESDYhReJDpHqpsL1F2cJv+DD93pf02/IQqHlLi1SvVxIqPzNY+G2aPxPGw7AIjiHNPDQ1xAc4hwBIDhk37+ir+R/8AdY3v4lxsPvKityuSX96Jcai/79myJQEoihIVyFAkpJSlDCYUQgjCZD0YctGR4FGCmA9GHpAPgowUy1yMOSAr8e90PDQ32iZJMluUy2NLoMXWL6RaXmCAcoa0d9wCdx8VKp4drnPzPIl9gGjTId77gCI/EtLwrCUqVNxrDNnOhtB8OYkAG8/GV4meX+RnpY/ijLUMOw5A4Oc4Az7bog3dGkRJ/RVlwzj1PB1qnhsYGvawAZGzJbStLjMHq9J87T6OBpB3iBkgNdIJLszekBoB+PvTGDNB9R5c2m1pDSDIYAS3D5gLi30uue7KkDBVh4pLT1dLhAJElxkWGmlvIK2fj6+IJDAQIqEdIEFznS6XkbfKFTYXH0m1C11RmXpvmBkB50jc2+asX80UaUvbUzdLmwA4g9boi0AxC0l7Cb0V3EeRsRUIMZrmYe10San8Poe6tOC8iV6cuhmYQC0w4gdV8v63VbhObaWYZvHu9ziWNIjpqAAAkTdzfdPdW3BOdKTapa6o4Mlt3McJZL7aSNWiStez0xa7ItEBxd47Q0B7hdpAMucSTmFva+HrbzqvhG5bRMN0OxBlep0OY6IzP8RnU5xgmDcuyug/D3jssBXwzSyRlNmXEH8J7JY9NgyrwAyl8kj7p8RftY9lacqtJxDcsWaSZ0gOEoeG4DVx9nI7cifZme4Vv9n/AAsYjGEZg0Bj3XE5m5xLfgrt+sjH2i1xePcabRUaSdQQc0Drvsd/kvLa/tO9T9V69zjwl1BlNwc1w9m0i0vg7ryOqJcRG5+qngVNlZ/FDOVDUUg4dwGYtIAMTBAntPfyTNVsBdRIh1U6KlgPJBWXMuAkxot+Js6R6qdkTvH+Fup0mlwI6gPiCV2Oq+C6C0rSmmJwaJFJxApEz92c9OdGk6uEpzlY+BXql5tVLYi5zZjM+8qpqcyOLQzKS1ugJFvQgTCscI8+G2rEE3EX0Pmocpwna2X4wnCnpm0e4DUgetk22s13suB9CCstQ4hka4FlN5qDMXPZ1Nkn2SNEVHiZpGQGgXABBgZjNrz2Gqq/OqVNEV4TcbTNQUMJnh9d9SM7QAZuJGhtY+Sv8NwMPaHeIwTsQ6R8AuuPkQlHkno53gmnxaMi1ycaUDWp1rF02coQCMBK2mE4KYSsdCNanGtRNZ6p3G5KFNr31AAdZtlMkAeay5JdjUbMtxjGVKdaKbo6piG298JrGcVqvYW+K+NxmgWAFx7vkrXHcNZUqgi+YNJIOpkwbeULU8U5TwpwTHNBFUN6iDZ836hN+0+S4MqipW0dmNNxPP5JIDnOcYi73EbXuVHo0GgWaDcHQE63XoOGfw2jhXUsU6k2qesZiA4WgR5aqVyVw+hTquqFrXBzSBYQWuHzkfVT5pJ0jfDaPOaThm1EwD8zb6J/EUnNEPBEyQCCJkmD6QtxjuCUv2qWBrWZgcsWidPitHzA+lXptaA2WgAEC4AERPZHPofA8sPBagpiq1pLM2XNBgOiYPuumqdJwdYGQBFjcyZ2Xp3GMQG4AUmQOtm3qq/likxlQOqBrv5h+RS5athxV0YDFUXW8RpbfQgg9R/sVN4dw3xiWtpeIbT93ngX6jay33NVKnWqZwBtMbwpeObTZhWNoAMcDNpGYkXzd9PkpvK0tG1C2ebcf5fZhcMXNe7OC0ZYDbOPUCA829yrOV+IvoV89NxachBIDTYvFocCF6QXE03Z6VJ3tOuCSOk2En0WG5JLG4l2ennBaGgfwl9QNDr9pSjP1doHH2VGjbxF2KYGVg94BJ0Y28nexi5t5qBiOWsGwFxaGxe73OMz2BO60bOW6BwlVzv9Qzl0gQbwNz/dRafK9JuEY8O+9ziZAyho2jfuuV5uPSLrGn2yrZgcOAMwY4ASOmQJ7Bx9EYGHbo0WuIpsn0F1suK8Oo1PDZTptbUNMGRZsNABB+WyZ4NwdtJzalRjXCxE3i+sQuhZq/RFwRhuJVKT6OZjWuAcM3iU2kRMOaQASD+YSjlzDe0KDWkg7RHu0la3iuCGTFiiGeK+qxzCRADDUa9wgbxIJ3jZS34GkaFEQA7N94Rq6dfRWWW1sy4V0ZTEzVpljyHtdl9poJBYLFptB791X47grK+TxSRHiZ3tu95cSW2NoAgLcYrhlE1K8WDWfdDaYFz3Ud3L9K3UYFAvPnUvA8hol/jNXMxnDPsn/aGZ24lgEmQaT5BESNb6hVtbCGjTNIuzBhc2dAQHG8dovC1/E+bm8Ic2k5jqjH0vGc9pAyl1i0AjbKN91K/bsHjsM6rFMOqOBa1xYKjbRdusH/KhGcoyfLr6KcU1rs87pcNc5zanhnJZrn7G56TGmhVvxvhdLLSbTpw7KC45iZJAO4gfFTuGcQo0qQbWkdRMRrqAYnROu5twzSAKQfc9TmzAyQAAToDc97KeRzW4l4cemN8CwT2PBqaZDAL82pEWkxYFWb8e0Ei2p3H91nafH8O1rw9mcuzFrjmsSBlsHQALnTsoGI49hy4ltBsbdThYWk2Nzqb7rcPKklSjRKeGDduRi3YvE6zV01Dn+vdarAc1Hxg17HPYGMBaIDpbTBccxFybqnw2LyfhBtET/hdVxLXGcoHvK6uU09HLUa2ekcA4phsTiaVHw6rfEbq6rSs8tDhJDbDUREzHYpkcYol5pZS1zJDqhccriHwGsABJkRc9l56yoAdPmUQqDt23Qp5E7sXGFVR6s7GYVrg5uZzIOZoeczTIElwpxGtoWU5txTa+HApuaXteZbd1okOBDYjUarONxTNw7/8AZUinjqI9qmdf4/8ACxKWV/ZtLGukTeVsVFJxcIio+DuQGsj5WWofxk5IJtGl1lMPxag1sZHjXSoNSI7eQRcR5hphgGHpEukSalTpjeA2CStKekmjPH+S64nyqMc3xxXp08jC0tcCScrnGRHkR8FYPxRo4ZwY8ZmUnAOHdjSAR7ws03jGFrtJxGHLXgFrQKucRrqANyVMxPHMMaD2U2VATTc1ozSJywNvRJT3tMbWtMpaPHMWT95iHG20AztcNCtuC8fqms3xKtR7YPSSDtA22WbbPYqy4DiW0qzXVJygOmLGSIC0zPZrcZxlz/EZPsPbHTaI3MmTfsFV8expNDK7+JpPuP8AlPtxuEl7peHPcCeoyYaAEy/GYV7oe0ubBsXGJlsfms8010zSVPsPlvFhrXARpSJ88zXOj3X+a0n/AJIOEF34Zjyi5KztPH4OkD4VECdet1yJjfzTrON4cQ7waeaBfM6dI/iUq/g3f8knDcwim9zS+ZJYczpblIBJaLQYJF5VZya1pxlQEx0hzd5LKjXR74Xf+RoeIHim3MCTOeob97uTzeZGNdmAYD3lxPzKfDTSDltMtMTxuczZDQ2qKYuRmDmseTrE9Z+AVTT404eJ1OLWuIgEGIJmJ7z2OnwkM5yguJFO+U/6bDJAj+HXT4Lq3NzXtdmbSJLSB90y0jbp181F+PbKrKkj0ThlRoeHP6oa0CdYcQPzCmcVxVNjLNHsuG+sSD8l5sec4tLQCWnQCIe10elpT+J5/mMzmkXkET+FwvCf4pWY5InV+IAVCDNxM+mUfmo1bjwY05jEGGyYk5QYvvdVGJ5voucCabDZw9jvl7+9QKnMdEh4FBhzd6bYs0AfOV0pE7RoMTzExsuzWIcTBGgj+6Yo83NdR8TqgSHC2YRNon0VOebwCMlCkAJtkaBeOw8kI52qADLTpiCdh2Pl5pU/0PkheP8AEWYqm0uYIc3KC6M0QQAAHSGyQT6BUh4A1tVrw4vIbTAAYWglrAJ6rkWVpU5wrkQAwaize+u6Yqc0Yg/jIuDYAXAiVngzSyJEj9gq1mixLsun8MWtPrK53LpYNPiY2nf0Vf8A+erbPcO5Bgn1+Ci18c9/tucfVxP5pfjY/wAqExQDTFvUX9FXVaryTlYI2nX6qUT5IVrgYcyGEQXM0ShWIitCMQmwnD+vmgYYSiE0xPBIQQARAAoQiG/v+i0AQSoRp8fqUTUAGCluhZp8fqjfoPegDsp80bZCbP5H809U9ooAF0/oJC3zXD2feuQIWV2ZIVx/ugDjUKQ1Cufoh3HvSoBc6E1P1CJuqaf+viihhF3cocyEaFIUgCNRcXpELkwFzJM6By5yYHZ0mZDslKAELl0oUiAP/9k="/>
          <p:cNvSpPr>
            <a:spLocks noChangeAspect="1" noChangeArrowheads="1"/>
          </p:cNvSpPr>
          <p:nvPr/>
        </p:nvSpPr>
        <p:spPr bwMode="auto">
          <a:xfrm>
            <a:off x="63500" y="-925513"/>
            <a:ext cx="2390775" cy="1914526"/>
          </a:xfrm>
          <a:prstGeom prst="rect">
            <a:avLst/>
          </a:prstGeom>
          <a:noFill/>
        </p:spPr>
        <p:txBody>
          <a:bodyPr vert="horz" wrap="square" lIns="91440" tIns="45720" rIns="91440" bIns="45720" numCol="1" anchor="t" anchorCtr="0" compatLnSpc="1">
            <a:prstTxWarp prst="textNoShape">
              <a:avLst/>
            </a:prstTxWarp>
          </a:bodyPr>
          <a:lstStyle/>
          <a:p>
            <a:endParaRPr lang="sv-SE"/>
          </a:p>
        </p:txBody>
      </p:sp>
      <p:sp>
        <p:nvSpPr>
          <p:cNvPr id="1050" name="AutoShape 26" descr="data:image/jpeg;base64,/9j/4AAQSkZJRgABAQAAAQABAAD/2wCEAAkGBhQPEBUUDxQVFRQVFBQUFBQVFBUVFhQVFBQXFhQUFRcXHCcfFxkjGRoUHy8gIycpLCwuFSAxNTAqNSYrLSkBCQoKDgwOGg8PGi0fHyQqKSwpLCwsLCwsLCwsKiwsKSwpLCkpLCwpLCwpKSksLCwsLCwsLCwsLCwpLCksLCwpKf/AABEIAMkA+wMBIgACEQEDEQH/xAAbAAABBQEBAAAAAAAAAAAAAAACAQMEBQYAB//EAD4QAAEDAgQEAwUFBwQCAwAAAAEAAhEDIQQSMUEFBiJRE2FxMoGRobEHI0LB8BQkUnJz0eEzNLLCFfFTgpL/xAAaAQADAQEBAQAAAAAAAAAAAAAAAQMCBAUG/8QAJhEAAgICAgICAgIDAAAAAAAAAAECEQMhEjEEIjJBE1Fh8CMzcf/aAAwDAQACEQMRAD8AZaUYQtCMBfQHhhBGEARtSGGEqQIkgOlLKSEoCACBRIQEQSA5KuXQgDlyKF0JDBRArsqXKgBQUqj47FiiwvdoPONwNdrkKu4LzEMS9zMhY5oDrmZBMdgZ/uFlzV0b/HJx5fRcpV0LoWiYi5LCXKgBFyWF0IAQoSEUJCgBshCU4UBCYAFAUZQFMQJQoikhMCO0IwFwCKEhigIgEgCMBACgIgFwCMBIAYSwihdlSAEBEAlhKEDOASwiCWEgBhLCWEsIAGEoRQuAQBm+fqLjhCWkwHNzAWkEgdv1JWW5CwZOMkQAxhcRcg3jyvJ3W45sH7lX/kH/ADas9yJgn067y9paHUWlpO/UD9I+KhKKcrOmE2oUbaF0IoSwrHMJC6Eq5AwVyUpECEIQlEUJTAAoSiKArQgSgKMoCmAKFEUKAACKELU4AkAgRhJCIBABNRgIWhOAJDOhLCUBLCQwISgJYXIAIBFCQIwkAMJQEpC4BACQlAXQiAQBU81GMFX/AJPq5oKoOReIuqVCx0EMpiDeSJsD6LQ81D9yr/yf9mrKfZ7/ALip/TH/ACKm/kisV6M38JYXJFQmcuSpCgASkKUpECEQlKUJTAEoCjKApiBKEo0JTENOQo3BDCYAtTgTbUYSGGlCQJQkAbUYQNTgSGKlXBckByUBKAjDUDEARAIsqYxuNZRpl7yMouTI07iTf3JNhQ7CWFj8V9pNFlTK1pqMn22y221nDWf1stLwzi1PEtBpOa6wLskkNJ2JIF/I3WVNPSNuDW2S4SwlhctGCr5oH7lX/p/mFk/s9/3NT+kP+S1vNH+yr/0z9Qsl9n5/eX/0v+ym/kisfizflclXKhMRIUSRAgCEhRlCQmABSFGUJCBAEIYRlCUwAIQlGUDkxAOQJwoEwG2pwIGhOBAChEAkARgJDCaEYCQBEAkBwCIBcAqjivNdDDBwLwajTHh3zH4aeqy2l2aSb6LrS5UPifHaOFaHVXiCdiCb6EN1I9FisTzZi8W4/sbHMZl6j7UAfizRDfcqWhwsEk1S55mTlvrG/v8ALRc0/IS6OiGBvs0PEftEe95bg2SDoXtkg92gbesqiq8JqvaX4qoQ2X9EyZFzDdB1WU12HyvhgFNo0j2t9TuNRurMYQEvAuGGq5zj3l2Vsk6WlcWTPJnZDDFGew/DgaVqc+11GdAxxmN9vgkweGrYZxqYOocwc+Wd2tLokGxsNNbqzp1srC0OMS82Fv8ATIse2yLBYdgYS9wAl4dc5jd8dIiLxvpKk8ko7KqClplpy59ojHtDMVLasxNsriT7gz3raAzcLyp/CmVHND4dMDO0ybyLg6AEb6KZQr4rhTptWpZW2JJytN4adW/TRdeLy09SOTL4rW4m35nH7nX/AKZ/JZHkAfvT/wCj/wBwrXGc10cTgauVw8Q03TTghw917ecqs5B/3L/6P/cLqbTkqOdJqLs3yRKkVSIqRcuTARcVxSIAQoCjKEpiAKQo4QwgQBCEhOwgcEwGiEMJwoFoQ01OBAAjakMIJxoQBONSANoTgCBqcCQzAc8YysKxYx2WnrIJEnaexttruqHD4FtzBe7uTDdPLX/C0XNmHa7EnMT6E2Bh2nbb4qvoCWmBcb6bCfPyXn5m+R3Y6UTSct8K8Wi4OrCl0GGXAdrLSRrETBsqg0xRcWsgzECJvDDoPepmEwdQxka9/ScwbNwSZNu0fAIMHgi9zug2A6ACSLMmw923dcX7svYxxKgcw6cuYDUg6kxYd+6k0OHODXjLmGat1P2I1J7bfTsotVrhUAAygEjq9qRIgt1G4vC1rOHNrUT4hc7qxL3AODWt3sN5In0aVicuNFYJsy9DDUzTOd8Xf0sZMRRfEuNhfz3JCsOB8N6S6kG581Vtoe516ggAiCIi5/speHr0aVDwxdxdWAGYQ4Gi8NBm4I94vZTOEcEfRb4lN7Wmp4kwQ8XdUDZGw0HnIKhlyaf0WjExnAqIFYtqaSGn2habghvlurviNEZTBbm+6ba+cXgxBsRlNu5UPhUUa33zZBqBpLZP4v4dt7q741woNyvou6nGmHAeyeo5dNb62vKUpexqK0Zfj3AWeGavhlj4eXZfZcQLiI6VH5b4u3C187/ZcwNcYmATMwD5f4Wq43Uc6g8FntU3yQJA0g+U/l8Mty/hfEqOEA/dAkHQ9QH5rs8XK1CUn9HNnxqUkv2eiYbiVOqwPpulrjAI3hSF5Y/xMG9tTDuIMnoddtt4OshargPPNOtDK33b4vOjj2ZH0N/VenjzKaPPyYHBmpSJQUiuc5yFEkKAEKRKkJTASEhXFyEuTEcSgcVxchJQAJQyucUMrQjgEQQhEEgCCcagCIJAOtKNqbanAUhmJ5mosZXe4xLjv3gjTtomqFMuaGsb1FwhzrbN98f4U/jBpmtUsMwMGNfZdMx/9V2CoPcQINpyknKLNaSYbrcRr8JXl5pVNnoQXqi3OGZSpM8V7nPc0RTYQ0MuZLjrb6qrwfHW4PP+zAse/KGwYc3ppZie4s7180/xXDEvBJn7kSGtLRAcRPc30n+yh8JZRBqGplgsbDYzbYeYA1Jl23dcqqrZet0RKby+qSBqAZdvc9ryT9Vq+D8Id4LvEe65rGG9IdZ0gkX2+HvWW4c774hoJFomRvYLW4jEOGHyOdkE1ZygWGZwJm8HaVLO90WxLVkalwFjqBcWXGfKZk2pPMnvJg+llYcM4ZUcKhYYBLwacgQZqgtaLjQHQ3lV9Si0UAHEufLoJJGYeG4S2P8A3eE5wStVa9xLiGkmx0bJqAWB3iLd/jzT6tlkV3EMKWl3it6jVgxds53TG9xv5KfxPDNqQKJuQwAbOILiCdthPoUfH8RLHGoIOeDEEe24gg6yPQalQa7C13iMJkBtxfc/GPPzRHasfRb46rUGDhzTNSm9peNHE5QQ4at2+HdYTlTDl9Z2U6UZPmM7ZC1uO4q52HPQ6XNgusA0nKZ0vMHebrPchMnEu6i0+BaNZ8Vlo39F04NYpkMnziR+bKZMAiDmd6a7FZt9GbEafFbjmfCOAY2pecxlsxEEgR5frVVbuFCqzM0iJLR7oMkC41VsWRKKFONshcH5nrYOziatIG7Z6hbZxmy3XCOYKWKbNNwm0tNiDExBud1g3cKLXEEwBodjItoob8M+k7O0ljtQ5tpF+3oV2Y89HHkwJ9HrRKEuWQ5b5tfUe2jXaC4+y9uhgaQBb9aLWErujJSVo45RcXTFLkJckJQkrZg4uQkrkhTASUJRFCUCBKFKShlMDg5GHJgFGCgQ+CjBTAKMFIY+HIg5NAowkMoOLV2sqOy+0XdUAzGW5m1o8+yJuPq+GGtaGgZgwu6i0FpkiIEXTHF6sveMpMO3gCIkwT+rJMPVq+GRZrPw6utsBMCZM6dl42ZXkZ6eP4IdFB1VvW50inBAs0AOAAgbbz5eaXDNp4UvLCG56dIR5mnhnnS9yXenvXcOwRILqmZ/QZ6i0EF4iALa3v8A2U7hTqFOqT0NHh0xeLk08Nn01vm2/i7rmb7RdIquEEeKTBNgZPSJzTO5v6LSVcLUqUHF5aDmqWA2LjoT2M2j6qk4I/78iCbNjaYdIF/1otZiWVX4chrWt66pBnMW9TpO1hPnqFLL8jcOjPYrAlxaZPQKgaZIJc2m6d/Ii1tfJSOFVHAPOrYvmGgzVBqLz7ipIwDnsMvc2pTL25SwBtqVQu12gfNHw3BvaC4Frw9xhsOYWlrn3MggkjMQpyVxpm06ZVcZrGqx2dpDw+ABcTncTcd57BN4nCS4Bh6iKYmdQZEnvbWVd4d9AvnEggeIARv/AKjouJFj9fhe4nlhjh4rCJIpxlN4vEEWMaz6ogvXQpPZieKUXtw72ujpFS4ETaziNBb0VHyPhs+LjfwiReLhzYW95h5eqhpaSCPDeCSBYZZ1G4g/HzWM+zl7RjOvQ0SB2kvbE+SvitYp2Ym7nEu+YcI8Oo61B1E7OiHWn4/FQ6eANR+WkHBzuodMOiJdGswR5rR8w8OgUhTMtJcQCZkkOkAnS/1R4JkUXeM3qDWuc4dU2gxvpffZcynUS9GPOEdcVAS3oa8Cxjbp302UV/CrNyQ4dJLTB1c4AEbenktpV4XlD/CcCHyYMOEtAtOrYt81FwfDB4kVmlji1wzDQEAmZHv17BUWb7MOBhuCUQzF0z7JJIgxey3pWU5qY/AClWaGvh2WT3LBrGu91RV+c8U/R7W/ysH1dJXseN5Efx2ednwSc9HoxKruPcV/ZaDqsAwWgAyAczgNQDFpWfwnPXhgDEtLtg5gEn1aSB7wfcnub+I08Rw6oabpg05GhH3jfaHZdrmnF0csYVJWjRYLFCrTY8aPaHb7jzTsqFwU/u1Gf/ip/wDAKWStrow+ziUBKUlAStGRCUKUoZTAbDkYcooejD0CJbXIw5RQ9OB6AJLXIw5RhURh6Qyl4zUOZ0NOpkyIIAN/d590D6dQ0yMzWgkWEzprBPbT1TmKqPz1Itc3kzlyGfT8SBuFcKZJdDTEANaCBDoF9O//AKXjZv8AY/8Ap6WP4IJtAxDvEd0RIgNBzCTDdo8tx3R8NxlKg+pAAzU6bQBN3ZaIN3QSCcx0tfuEWCotEOeS6WEAF0ycx0g+Ux7k7w/A0hUquqw3oBZo25bRv2IILhAGx8lza3Zew+DObnMBxOVhkNi4cby6AtJ+1VThqhFMA5qntOuBLiOkDQmd/os9wOu3xMpk9NOcrSSYcbER5/LzWm4piXOw5yUXkudVaC/K1rpc4lpvMb3jRTkrY10ZzEY174mpTGXPmabT928lt3dVvqBuVM4Zjnva5xhzZMFrrkZ6vWM3n59li+P1fZ6A25tmLrjNM27yU/wKuRUIJLQCJykHQuMek9luWL1sXPdGowOJbUqgVOhxqxD7CfEMgnTf3A+ZWgxFCo1+TpLwymM7HH2YeJ6bH17jzWE4mGtkgkdTpzAg2e6Nd9fj5LM4Xi9Wg7NSqOYTYljyPoswxWnQSns9axlSu3BuALiAyoAXATBpE6jU95WG+z6sG4vqmDRIkCSOtsHTumqHOOKrMfTfVJa2lUIBFz0ZSJ3MHfsk5EqZcWDlzDwzmI1a3O2XC+35qyg1CaZjl7RNzxV7ajabqJALM1m9JLgH5un5X1Wb4R9orZLcQPZblnQuLTr20m1louM1qPg0wBlLp9tsQQXiQbjTz2XimIHW6D+I/Vc+HAp2mXnkqmj3A8UoVWyyplIe7LJyz06Ai0xI1Ul9d2eSMwIBbMa5dnN2JI17rwelinNPSSPQq7wPOtakR1ERoBpYROU2OqJ+HJL1dgsyfZp/tGa04RpaSJex2U7mACbWOqxVekA1p7gKx5h5sGJw5YQJzNIItYEag+nzVQ6t0t7Rb8x+u6rghKEUn+xTkmwOIiw9VMcwEEESDYhReJDpHqpsL1F2cJv+DD93pf02/IQqHlLi1SvVxIqPzNY+G2aPxPGw7AIjiHNPDQ1xAc4hwBIDhk37+ir+R/8AdY3v4lxsPvKityuSX96Jcai/79myJQEoihIVyFAkpJSlDCYUQgjCZD0YctGR4FGCmA9GHpAPgowUy1yMOSAr8e90PDQ32iZJMluUy2NLoMXWL6RaXmCAcoa0d9wCdx8VKp4drnPzPIl9gGjTId77gCI/EtLwrCUqVNxrDNnOhtB8OYkAG8/GV4meX+RnpY/ijLUMOw5A4Oc4Az7bog3dGkRJ/RVlwzj1PB1qnhsYGvawAZGzJbStLjMHq9J87T6OBpB3iBkgNdIJLszekBoB+PvTGDNB9R5c2m1pDSDIYAS3D5gLi30uue7KkDBVh4pLT1dLhAJElxkWGmlvIK2fj6+IJDAQIqEdIEFznS6XkbfKFTYXH0m1C11RmXpvmBkB50jc2+asX80UaUvbUzdLmwA4g9boi0AxC0l7Cb0V3EeRsRUIMZrmYe10San8Poe6tOC8iV6cuhmYQC0w4gdV8v63VbhObaWYZvHu9ziWNIjpqAAAkTdzfdPdW3BOdKTapa6o4Mlt3McJZL7aSNWiStez0xa7ItEBxd47Q0B7hdpAMucSTmFva+HrbzqvhG5bRMN0OxBlep0OY6IzP8RnU5xgmDcuyug/D3jssBXwzSyRlNmXEH8J7JY9NgyrwAyl8kj7p8RftY9lacqtJxDcsWaSZ0gOEoeG4DVx9nI7cifZme4Vv9n/AAsYjGEZg0Bj3XE5m5xLfgrt+sjH2i1xePcabRUaSdQQc0Drvsd/kvLa/tO9T9V69zjwl1BlNwc1w9m0i0vg7ryOqJcRG5+qngVNlZ/FDOVDUUg4dwGYtIAMTBAntPfyTNVsBdRIh1U6KlgPJBWXMuAkxot+Js6R6qdkTvH+Fup0mlwI6gPiCV2Oq+C6C0rSmmJwaJFJxApEz92c9OdGk6uEpzlY+BXql5tVLYi5zZjM+8qpqcyOLQzKS1ugJFvQgTCscI8+G2rEE3EX0Pmocpwna2X4wnCnpm0e4DUgetk22s13suB9CCstQ4hka4FlN5qDMXPZ1Nkn2SNEVHiZpGQGgXABBgZjNrz2Gqq/OqVNEV4TcbTNQUMJnh9d9SM7QAZuJGhtY+Sv8NwMPaHeIwTsQ6R8AuuPkQlHkno53gmnxaMi1ycaUDWp1rF02coQCMBK2mE4KYSsdCNanGtRNZ6p3G5KFNr31AAdZtlMkAeay5JdjUbMtxjGVKdaKbo6piG298JrGcVqvYW+K+NxmgWAFx7vkrXHcNZUqgi+YNJIOpkwbeULU8U5TwpwTHNBFUN6iDZ836hN+0+S4MqipW0dmNNxPP5JIDnOcYi73EbXuVHo0GgWaDcHQE63XoOGfw2jhXUsU6k2qesZiA4WgR5aqVyVw+hTquqFrXBzSBYQWuHzkfVT5pJ0jfDaPOaThm1EwD8zb6J/EUnNEPBEyQCCJkmD6QtxjuCUv2qWBrWZgcsWidPitHzA+lXptaA2WgAEC4AERPZHPofA8sPBagpiq1pLM2XNBgOiYPuumqdJwdYGQBFjcyZ2Xp3GMQG4AUmQOtm3qq/likxlQOqBrv5h+RS5athxV0YDFUXW8RpbfQgg9R/sVN4dw3xiWtpeIbT93ngX6jay33NVKnWqZwBtMbwpeObTZhWNoAMcDNpGYkXzd9PkpvK0tG1C2ebcf5fZhcMXNe7OC0ZYDbOPUCA829yrOV+IvoV89NxachBIDTYvFocCF6QXE03Z6VJ3tOuCSOk2En0WG5JLG4l2ennBaGgfwl9QNDr9pSjP1doHH2VGjbxF2KYGVg94BJ0Y28nexi5t5qBiOWsGwFxaGxe73OMz2BO60bOW6BwlVzv9Qzl0gQbwNz/dRafK9JuEY8O+9ziZAyho2jfuuV5uPSLrGn2yrZgcOAMwY4ASOmQJ7Bx9EYGHbo0WuIpsn0F1suK8Oo1PDZTptbUNMGRZsNABB+WyZ4NwdtJzalRjXCxE3i+sQuhZq/RFwRhuJVKT6OZjWuAcM3iU2kRMOaQASD+YSjlzDe0KDWkg7RHu0la3iuCGTFiiGeK+qxzCRADDUa9wgbxIJ3jZS34GkaFEQA7N94Rq6dfRWWW1sy4V0ZTEzVpljyHtdl9poJBYLFptB791X47grK+TxSRHiZ3tu95cSW2NoAgLcYrhlE1K8WDWfdDaYFz3Ud3L9K3UYFAvPnUvA8hol/jNXMxnDPsn/aGZ24lgEmQaT5BESNb6hVtbCGjTNIuzBhc2dAQHG8dovC1/E+bm8Ic2k5jqjH0vGc9pAyl1i0AjbKN91K/bsHjsM6rFMOqOBa1xYKjbRdusH/KhGcoyfLr6KcU1rs87pcNc5zanhnJZrn7G56TGmhVvxvhdLLSbTpw7KC45iZJAO4gfFTuGcQo0qQbWkdRMRrqAYnROu5twzSAKQfc9TmzAyQAAToDc97KeRzW4l4cemN8CwT2PBqaZDAL82pEWkxYFWb8e0Ei2p3H91nafH8O1rw9mcuzFrjmsSBlsHQALnTsoGI49hy4ltBsbdThYWk2Nzqb7rcPKklSjRKeGDduRi3YvE6zV01Dn+vdarAc1Hxg17HPYGMBaIDpbTBccxFybqnw2LyfhBtET/hdVxLXGcoHvK6uU09HLUa2ekcA4phsTiaVHw6rfEbq6rSs8tDhJDbDUREzHYpkcYol5pZS1zJDqhccriHwGsABJkRc9l56yoAdPmUQqDt23Qp5E7sXGFVR6s7GYVrg5uZzIOZoeczTIElwpxGtoWU5txTa+HApuaXteZbd1okOBDYjUarONxTNw7/8AZUinjqI9qmdf4/8ACxKWV/ZtLGukTeVsVFJxcIio+DuQGsj5WWofxk5IJtGl1lMPxag1sZHjXSoNSI7eQRcR5hphgGHpEukSalTpjeA2CStKekmjPH+S64nyqMc3xxXp08jC0tcCScrnGRHkR8FYPxRo4ZwY8ZmUnAOHdjSAR7ws03jGFrtJxGHLXgFrQKucRrqANyVMxPHMMaD2U2VATTc1ozSJywNvRJT3tMbWtMpaPHMWT95iHG20AztcNCtuC8fqms3xKtR7YPSSDtA22WbbPYqy4DiW0qzXVJygOmLGSIC0zPZrcZxlz/EZPsPbHTaI3MmTfsFV8expNDK7+JpPuP8AlPtxuEl7peHPcCeoyYaAEy/GYV7oe0ubBsXGJlsfms8010zSVPsPlvFhrXARpSJ88zXOj3X+a0n/AJIOEF34Zjyi5KztPH4OkD4VECdet1yJjfzTrON4cQ7waeaBfM6dI/iUq/g3f8knDcwim9zS+ZJYczpblIBJaLQYJF5VZya1pxlQEx0hzd5LKjXR74Xf+RoeIHim3MCTOeob97uTzeZGNdmAYD3lxPzKfDTSDltMtMTxuczZDQ2qKYuRmDmseTrE9Z+AVTT404eJ1OLWuIgEGIJmJ7z2OnwkM5yguJFO+U/6bDJAj+HXT4Lq3NzXtdmbSJLSB90y0jbp181F+PbKrKkj0ThlRoeHP6oa0CdYcQPzCmcVxVNjLNHsuG+sSD8l5sec4tLQCWnQCIe10elpT+J5/mMzmkXkET+FwvCf4pWY5InV+IAVCDNxM+mUfmo1bjwY05jEGGyYk5QYvvdVGJ5voucCabDZw9jvl7+9QKnMdEh4FBhzd6bYs0AfOV0pE7RoMTzExsuzWIcTBGgj+6Yo83NdR8TqgSHC2YRNon0VOebwCMlCkAJtkaBeOw8kI52qADLTpiCdh2Pl5pU/0PkheP8AEWYqm0uYIc3KC6M0QQAAHSGyQT6BUh4A1tVrw4vIbTAAYWglrAJ6rkWVpU5wrkQAwaize+u6Yqc0Yg/jIuDYAXAiVngzSyJEj9gq1mixLsun8MWtPrK53LpYNPiY2nf0Vf8A+erbPcO5Bgn1+Ci18c9/tucfVxP5pfjY/wAqExQDTFvUX9FXVaryTlYI2nX6qUT5IVrgYcyGEQXM0ShWIitCMQmwnD+vmgYYSiE0xPBIQQARAAoQiG/v+i0AQSoRp8fqUTUAGCluhZp8fqjfoPegDsp80bZCbP5H809U9ooAF0/oJC3zXD2feuQIWV2ZIVx/ugDjUKQ1Cufoh3HvSoBc6E1P1CJuqaf+viihhF3cocyEaFIUgCNRcXpELkwFzJM6By5yYHZ0mZDslKAELl0oUiAP/9k="/>
          <p:cNvSpPr>
            <a:spLocks noChangeAspect="1" noChangeArrowheads="1"/>
          </p:cNvSpPr>
          <p:nvPr/>
        </p:nvSpPr>
        <p:spPr bwMode="auto">
          <a:xfrm>
            <a:off x="63500" y="-925513"/>
            <a:ext cx="2390775" cy="1914526"/>
          </a:xfrm>
          <a:prstGeom prst="rect">
            <a:avLst/>
          </a:prstGeom>
          <a:noFill/>
        </p:spPr>
        <p:txBody>
          <a:bodyPr vert="horz" wrap="square" lIns="91440" tIns="45720" rIns="91440" bIns="45720" numCol="1" anchor="t" anchorCtr="0" compatLnSpc="1">
            <a:prstTxWarp prst="textNoShape">
              <a:avLst/>
            </a:prstTxWarp>
          </a:bodyPr>
          <a:lstStyle/>
          <a:p>
            <a:endParaRPr lang="sv-SE"/>
          </a:p>
        </p:txBody>
      </p:sp>
      <p:sp>
        <p:nvSpPr>
          <p:cNvPr id="1052" name="AutoShape 28" descr="data:image/jpeg;base64,/9j/4AAQSkZJRgABAQAAAQABAAD/2wCEAAkGBhQPEBUUDxQVFRQVFBQUFBQVFBUVFhQVFBQXFhQUFRcXHCcfFxkjGRoUHy8gIycpLCwuFSAxNTAqNSYrLSkBCQoKDgwOGg8PGi0fHyQqKSwpLCwsLCwsLCwsKiwsKSwpLCkpLCwpLCwpKSksLCwsLCwsLCwsLCwpLCksLCwpKf/AABEIAMkA+wMBIgACEQEDEQH/xAAbAAABBQEBAAAAAAAAAAAAAAACAQMEBQYAB//EAD4QAAEDAgQEAwUFBwQCAwAAAAEAAhEDIQQSMUEFBiJRE2FxMoGRobEHI0LB8BQkUnJz0eEzNLLCFfFTgpL/xAAaAQADAQEBAQAAAAAAAAAAAAAAAQMCBAUG/8QAJhEAAgICAgICAgIDAAAAAAAAAAECEQMhEjEEIjJBE1Fh8CMzcf/aAAwDAQACEQMRAD8AZaUYQtCMBfQHhhBGEARtSGGEqQIkgOlLKSEoCACBRIQEQSA5KuXQgDlyKF0JDBRArsqXKgBQUqj47FiiwvdoPONwNdrkKu4LzEMS9zMhY5oDrmZBMdgZ/uFlzV0b/HJx5fRcpV0LoWiYi5LCXKgBFyWF0IAQoSEUJCgBshCU4UBCYAFAUZQFMQJQoikhMCO0IwFwCKEhigIgEgCMBACgIgFwCMBIAYSwihdlSAEBEAlhKEDOASwiCWEgBhLCWEsIAGEoRQuAQBm+fqLjhCWkwHNzAWkEgdv1JWW5CwZOMkQAxhcRcg3jyvJ3W45sH7lX/kH/ADas9yJgn067y9paHUWlpO/UD9I+KhKKcrOmE2oUbaF0IoSwrHMJC6Eq5AwVyUpECEIQlEUJTAAoSiKArQgSgKMoCmAKFEUKAACKELU4AkAgRhJCIBABNRgIWhOAJDOhLCUBLCQwISgJYXIAIBFCQIwkAMJQEpC4BACQlAXQiAQBU81GMFX/AJPq5oKoOReIuqVCx0EMpiDeSJsD6LQ81D9yr/yf9mrKfZ7/ALip/TH/ACKm/kisV6M38JYXJFQmcuSpCgASkKUpECEQlKUJTAEoCjKApiBKEo0JTENOQo3BDCYAtTgTbUYSGGlCQJQkAbUYQNTgSGKlXBckByUBKAjDUDEARAIsqYxuNZRpl7yMouTI07iTf3JNhQ7CWFj8V9pNFlTK1pqMn22y221nDWf1stLwzi1PEtBpOa6wLskkNJ2JIF/I3WVNPSNuDW2S4SwlhctGCr5oH7lX/p/mFk/s9/3NT+kP+S1vNH+yr/0z9Qsl9n5/eX/0v+ym/kisfizflclXKhMRIUSRAgCEhRlCQmABSFGUJCBAEIYRlCUwAIQlGUDkxAOQJwoEwG2pwIGhOBAChEAkARgJDCaEYCQBEAkBwCIBcAqjivNdDDBwLwajTHh3zH4aeqy2l2aSb6LrS5UPifHaOFaHVXiCdiCb6EN1I9FisTzZi8W4/sbHMZl6j7UAfizRDfcqWhwsEk1S55mTlvrG/v8ALRc0/IS6OiGBvs0PEftEe95bg2SDoXtkg92gbesqiq8JqvaX4qoQ2X9EyZFzDdB1WU12HyvhgFNo0j2t9TuNRurMYQEvAuGGq5zj3l2Vsk6WlcWTPJnZDDFGew/DgaVqc+11GdAxxmN9vgkweGrYZxqYOocwc+Wd2tLokGxsNNbqzp1srC0OMS82Fv8ATIse2yLBYdgYS9wAl4dc5jd8dIiLxvpKk8ko7KqClplpy59ojHtDMVLasxNsriT7gz3raAzcLyp/CmVHND4dMDO0ybyLg6AEb6KZQr4rhTptWpZW2JJytN4adW/TRdeLy09SOTL4rW4m35nH7nX/AKZ/JZHkAfvT/wCj/wBwrXGc10cTgauVw8Q03TTghw917ecqs5B/3L/6P/cLqbTkqOdJqLs3yRKkVSIqRcuTARcVxSIAQoCjKEpiAKQo4QwgQBCEhOwgcEwGiEMJwoFoQ01OBAAjakMIJxoQBONSANoTgCBqcCQzAc8YysKxYx2WnrIJEnaexttruqHD4FtzBe7uTDdPLX/C0XNmHa7EnMT6E2Bh2nbb4qvoCWmBcb6bCfPyXn5m+R3Y6UTSct8K8Wi4OrCl0GGXAdrLSRrETBsqg0xRcWsgzECJvDDoPepmEwdQxka9/ScwbNwSZNu0fAIMHgi9zug2A6ACSLMmw923dcX7svYxxKgcw6cuYDUg6kxYd+6k0OHODXjLmGat1P2I1J7bfTsotVrhUAAygEjq9qRIgt1G4vC1rOHNrUT4hc7qxL3AODWt3sN5In0aVicuNFYJsy9DDUzTOd8Xf0sZMRRfEuNhfz3JCsOB8N6S6kG581Vtoe516ggAiCIi5/speHr0aVDwxdxdWAGYQ4Gi8NBm4I94vZTOEcEfRb4lN7Wmp4kwQ8XdUDZGw0HnIKhlyaf0WjExnAqIFYtqaSGn2habghvlurviNEZTBbm+6ba+cXgxBsRlNu5UPhUUa33zZBqBpLZP4v4dt7q741woNyvou6nGmHAeyeo5dNb62vKUpexqK0Zfj3AWeGavhlj4eXZfZcQLiI6VH5b4u3C187/ZcwNcYmATMwD5f4Wq43Uc6g8FntU3yQJA0g+U/l8Mty/hfEqOEA/dAkHQ9QH5rs8XK1CUn9HNnxqUkv2eiYbiVOqwPpulrjAI3hSF5Y/xMG9tTDuIMnoddtt4OshargPPNOtDK33b4vOjj2ZH0N/VenjzKaPPyYHBmpSJQUiuc5yFEkKAEKRKkJTASEhXFyEuTEcSgcVxchJQAJQyucUMrQjgEQQhEEgCCcagCIJAOtKNqbanAUhmJ5mosZXe4xLjv3gjTtomqFMuaGsb1FwhzrbN98f4U/jBpmtUsMwMGNfZdMx/9V2CoPcQINpyknKLNaSYbrcRr8JXl5pVNnoQXqi3OGZSpM8V7nPc0RTYQ0MuZLjrb6qrwfHW4PP+zAse/KGwYc3ppZie4s7180/xXDEvBJn7kSGtLRAcRPc30n+yh8JZRBqGplgsbDYzbYeYA1Jl23dcqqrZet0RKby+qSBqAZdvc9ryT9Vq+D8Id4LvEe65rGG9IdZ0gkX2+HvWW4c774hoJFomRvYLW4jEOGHyOdkE1ZygWGZwJm8HaVLO90WxLVkalwFjqBcWXGfKZk2pPMnvJg+llYcM4ZUcKhYYBLwacgQZqgtaLjQHQ3lV9Si0UAHEufLoJJGYeG4S2P8A3eE5wStVa9xLiGkmx0bJqAWB3iLd/jzT6tlkV3EMKWl3it6jVgxds53TG9xv5KfxPDNqQKJuQwAbOILiCdthPoUfH8RLHGoIOeDEEe24gg6yPQalQa7C13iMJkBtxfc/GPPzRHasfRb46rUGDhzTNSm9peNHE5QQ4at2+HdYTlTDl9Z2U6UZPmM7ZC1uO4q52HPQ6XNgusA0nKZ0vMHebrPchMnEu6i0+BaNZ8Vlo39F04NYpkMnziR+bKZMAiDmd6a7FZt9GbEafFbjmfCOAY2pecxlsxEEgR5frVVbuFCqzM0iJLR7oMkC41VsWRKKFONshcH5nrYOziatIG7Z6hbZxmy3XCOYKWKbNNwm0tNiDExBud1g3cKLXEEwBodjItoob8M+k7O0ljtQ5tpF+3oV2Y89HHkwJ9HrRKEuWQ5b5tfUe2jXaC4+y9uhgaQBb9aLWErujJSVo45RcXTFLkJckJQkrZg4uQkrkhTASUJRFCUCBKFKShlMDg5GHJgFGCgQ+CjBTAKMFIY+HIg5NAowkMoOLV2sqOy+0XdUAzGW5m1o8+yJuPq+GGtaGgZgwu6i0FpkiIEXTHF6sveMpMO3gCIkwT+rJMPVq+GRZrPw6utsBMCZM6dl42ZXkZ6eP4IdFB1VvW50inBAs0AOAAgbbz5eaXDNp4UvLCG56dIR5mnhnnS9yXenvXcOwRILqmZ/QZ6i0EF4iALa3v8A2U7hTqFOqT0NHh0xeLk08Nn01vm2/i7rmb7RdIquEEeKTBNgZPSJzTO5v6LSVcLUqUHF5aDmqWA2LjoT2M2j6qk4I/78iCbNjaYdIF/1otZiWVX4chrWt66pBnMW9TpO1hPnqFLL8jcOjPYrAlxaZPQKgaZIJc2m6d/Ii1tfJSOFVHAPOrYvmGgzVBqLz7ipIwDnsMvc2pTL25SwBtqVQu12gfNHw3BvaC4Frw9xhsOYWlrn3MggkjMQpyVxpm06ZVcZrGqx2dpDw+ABcTncTcd57BN4nCS4Bh6iKYmdQZEnvbWVd4d9AvnEggeIARv/AKjouJFj9fhe4nlhjh4rCJIpxlN4vEEWMaz6ogvXQpPZieKUXtw72ujpFS4ETaziNBb0VHyPhs+LjfwiReLhzYW95h5eqhpaSCPDeCSBYZZ1G4g/HzWM+zl7RjOvQ0SB2kvbE+SvitYp2Ym7nEu+YcI8Oo61B1E7OiHWn4/FQ6eANR+WkHBzuodMOiJdGswR5rR8w8OgUhTMtJcQCZkkOkAnS/1R4JkUXeM3qDWuc4dU2gxvpffZcynUS9GPOEdcVAS3oa8Cxjbp302UV/CrNyQ4dJLTB1c4AEbenktpV4XlD/CcCHyYMOEtAtOrYt81FwfDB4kVmlji1wzDQEAmZHv17BUWb7MOBhuCUQzF0z7JJIgxey3pWU5qY/AClWaGvh2WT3LBrGu91RV+c8U/R7W/ysH1dJXseN5Efx2ednwSc9HoxKruPcV/ZaDqsAwWgAyAczgNQDFpWfwnPXhgDEtLtg5gEn1aSB7wfcnub+I08Rw6oabpg05GhH3jfaHZdrmnF0csYVJWjRYLFCrTY8aPaHb7jzTsqFwU/u1Gf/ip/wDAKWStrow+ziUBKUlAStGRCUKUoZTAbDkYcooejD0CJbXIw5RQ9OB6AJLXIw5RhURh6Qyl4zUOZ0NOpkyIIAN/d590D6dQ0yMzWgkWEzprBPbT1TmKqPz1Itc3kzlyGfT8SBuFcKZJdDTEANaCBDoF9O//AKXjZv8AY/8Ap6WP4IJtAxDvEd0RIgNBzCTDdo8tx3R8NxlKg+pAAzU6bQBN3ZaIN3QSCcx0tfuEWCotEOeS6WEAF0ycx0g+Ux7k7w/A0hUquqw3oBZo25bRv2IILhAGx8lza3Zew+DObnMBxOVhkNi4cby6AtJ+1VThqhFMA5qntOuBLiOkDQmd/os9wOu3xMpk9NOcrSSYcbER5/LzWm4piXOw5yUXkudVaC/K1rpc4lpvMb3jRTkrY10ZzEY174mpTGXPmabT928lt3dVvqBuVM4Zjnva5xhzZMFrrkZ6vWM3n59li+P1fZ6A25tmLrjNM27yU/wKuRUIJLQCJykHQuMek9luWL1sXPdGowOJbUqgVOhxqxD7CfEMgnTf3A+ZWgxFCo1+TpLwymM7HH2YeJ6bH17jzWE4mGtkgkdTpzAg2e6Nd9fj5LM4Xi9Wg7NSqOYTYljyPoswxWnQSns9axlSu3BuALiAyoAXATBpE6jU95WG+z6sG4vqmDRIkCSOtsHTumqHOOKrMfTfVJa2lUIBFz0ZSJ3MHfsk5EqZcWDlzDwzmI1a3O2XC+35qyg1CaZjl7RNzxV7ajabqJALM1m9JLgH5un5X1Wb4R9orZLcQPZblnQuLTr20m1louM1qPg0wBlLp9tsQQXiQbjTz2XimIHW6D+I/Vc+HAp2mXnkqmj3A8UoVWyyplIe7LJyz06Ai0xI1Ul9d2eSMwIBbMa5dnN2JI17rwelinNPSSPQq7wPOtakR1ERoBpYROU2OqJ+HJL1dgsyfZp/tGa04RpaSJex2U7mACbWOqxVekA1p7gKx5h5sGJw5YQJzNIItYEag+nzVQ6t0t7Rb8x+u6rghKEUn+xTkmwOIiw9VMcwEEESDYhReJDpHqpsL1F2cJv+DD93pf02/IQqHlLi1SvVxIqPzNY+G2aPxPGw7AIjiHNPDQ1xAc4hwBIDhk37+ir+R/8AdY3v4lxsPvKityuSX96Jcai/79myJQEoihIVyFAkpJSlDCYUQgjCZD0YctGR4FGCmA9GHpAPgowUy1yMOSAr8e90PDQ32iZJMluUy2NLoMXWL6RaXmCAcoa0d9wCdx8VKp4drnPzPIl9gGjTId77gCI/EtLwrCUqVNxrDNnOhtB8OYkAG8/GV4meX+RnpY/ijLUMOw5A4Oc4Az7bog3dGkRJ/RVlwzj1PB1qnhsYGvawAZGzJbStLjMHq9J87T6OBpB3iBkgNdIJLszekBoB+PvTGDNB9R5c2m1pDSDIYAS3D5gLi30uue7KkDBVh4pLT1dLhAJElxkWGmlvIK2fj6+IJDAQIqEdIEFznS6XkbfKFTYXH0m1C11RmXpvmBkB50jc2+asX80UaUvbUzdLmwA4g9boi0AxC0l7Cb0V3EeRsRUIMZrmYe10San8Poe6tOC8iV6cuhmYQC0w4gdV8v63VbhObaWYZvHu9ziWNIjpqAAAkTdzfdPdW3BOdKTapa6o4Mlt3McJZL7aSNWiStez0xa7ItEBxd47Q0B7hdpAMucSTmFva+HrbzqvhG5bRMN0OxBlep0OY6IzP8RnU5xgmDcuyug/D3jssBXwzSyRlNmXEH8J7JY9NgyrwAyl8kj7p8RftY9lacqtJxDcsWaSZ0gOEoeG4DVx9nI7cifZme4Vv9n/AAsYjGEZg0Bj3XE5m5xLfgrt+sjH2i1xePcabRUaSdQQc0Drvsd/kvLa/tO9T9V69zjwl1BlNwc1w9m0i0vg7ryOqJcRG5+qngVNlZ/FDOVDUUg4dwGYtIAMTBAntPfyTNVsBdRIh1U6KlgPJBWXMuAkxot+Js6R6qdkTvH+Fup0mlwI6gPiCV2Oq+C6C0rSmmJwaJFJxApEz92c9OdGk6uEpzlY+BXql5tVLYi5zZjM+8qpqcyOLQzKS1ugJFvQgTCscI8+G2rEE3EX0Pmocpwna2X4wnCnpm0e4DUgetk22s13suB9CCstQ4hka4FlN5qDMXPZ1Nkn2SNEVHiZpGQGgXABBgZjNrz2Gqq/OqVNEV4TcbTNQUMJnh9d9SM7QAZuJGhtY+Sv8NwMPaHeIwTsQ6R8AuuPkQlHkno53gmnxaMi1ycaUDWp1rF02coQCMBK2mE4KYSsdCNanGtRNZ6p3G5KFNr31AAdZtlMkAeay5JdjUbMtxjGVKdaKbo6piG298JrGcVqvYW+K+NxmgWAFx7vkrXHcNZUqgi+YNJIOpkwbeULU8U5TwpwTHNBFUN6iDZ836hN+0+S4MqipW0dmNNxPP5JIDnOcYi73EbXuVHo0GgWaDcHQE63XoOGfw2jhXUsU6k2qesZiA4WgR5aqVyVw+hTquqFrXBzSBYQWuHzkfVT5pJ0jfDaPOaThm1EwD8zb6J/EUnNEPBEyQCCJkmD6QtxjuCUv2qWBrWZgcsWidPitHzA+lXptaA2WgAEC4AERPZHPofA8sPBagpiq1pLM2XNBgOiYPuumqdJwdYGQBFjcyZ2Xp3GMQG4AUmQOtm3qq/likxlQOqBrv5h+RS5athxV0YDFUXW8RpbfQgg9R/sVN4dw3xiWtpeIbT93ngX6jay33NVKnWqZwBtMbwpeObTZhWNoAMcDNpGYkXzd9PkpvK0tG1C2ebcf5fZhcMXNe7OC0ZYDbOPUCA829yrOV+IvoV89NxachBIDTYvFocCF6QXE03Z6VJ3tOuCSOk2En0WG5JLG4l2ennBaGgfwl9QNDr9pSjP1doHH2VGjbxF2KYGVg94BJ0Y28nexi5t5qBiOWsGwFxaGxe73OMz2BO60bOW6BwlVzv9Qzl0gQbwNz/dRafK9JuEY8O+9ziZAyho2jfuuV5uPSLrGn2yrZgcOAMwY4ASOmQJ7Bx9EYGHbo0WuIpsn0F1suK8Oo1PDZTptbUNMGRZsNABB+WyZ4NwdtJzalRjXCxE3i+sQuhZq/RFwRhuJVKT6OZjWuAcM3iU2kRMOaQASD+YSjlzDe0KDWkg7RHu0la3iuCGTFiiGeK+qxzCRADDUa9wgbxIJ3jZS34GkaFEQA7N94Rq6dfRWWW1sy4V0ZTEzVpljyHtdl9poJBYLFptB791X47grK+TxSRHiZ3tu95cSW2NoAgLcYrhlE1K8WDWfdDaYFz3Ud3L9K3UYFAvPnUvA8hol/jNXMxnDPsn/aGZ24lgEmQaT5BESNb6hVtbCGjTNIuzBhc2dAQHG8dovC1/E+bm8Ic2k5jqjH0vGc9pAyl1i0AjbKN91K/bsHjsM6rFMOqOBa1xYKjbRdusH/KhGcoyfLr6KcU1rs87pcNc5zanhnJZrn7G56TGmhVvxvhdLLSbTpw7KC45iZJAO4gfFTuGcQo0qQbWkdRMRrqAYnROu5twzSAKQfc9TmzAyQAAToDc97KeRzW4l4cemN8CwT2PBqaZDAL82pEWkxYFWb8e0Ei2p3H91nafH8O1rw9mcuzFrjmsSBlsHQALnTsoGI49hy4ltBsbdThYWk2Nzqb7rcPKklSjRKeGDduRi3YvE6zV01Dn+vdarAc1Hxg17HPYGMBaIDpbTBccxFybqnw2LyfhBtET/hdVxLXGcoHvK6uU09HLUa2ekcA4phsTiaVHw6rfEbq6rSs8tDhJDbDUREzHYpkcYol5pZS1zJDqhccriHwGsABJkRc9l56yoAdPmUQqDt23Qp5E7sXGFVR6s7GYVrg5uZzIOZoeczTIElwpxGtoWU5txTa+HApuaXteZbd1okOBDYjUarONxTNw7/8AZUinjqI9qmdf4/8ACxKWV/ZtLGukTeVsVFJxcIio+DuQGsj5WWofxk5IJtGl1lMPxag1sZHjXSoNSI7eQRcR5hphgGHpEukSalTpjeA2CStKekmjPH+S64nyqMc3xxXp08jC0tcCScrnGRHkR8FYPxRo4ZwY8ZmUnAOHdjSAR7ws03jGFrtJxGHLXgFrQKucRrqANyVMxPHMMaD2U2VATTc1ozSJywNvRJT3tMbWtMpaPHMWT95iHG20AztcNCtuC8fqms3xKtR7YPSSDtA22WbbPYqy4DiW0qzXVJygOmLGSIC0zPZrcZxlz/EZPsPbHTaI3MmTfsFV8expNDK7+JpPuP8AlPtxuEl7peHPcCeoyYaAEy/GYV7oe0ubBsXGJlsfms8010zSVPsPlvFhrXARpSJ88zXOj3X+a0n/AJIOEF34Zjyi5KztPH4OkD4VECdet1yJjfzTrON4cQ7waeaBfM6dI/iUq/g3f8knDcwim9zS+ZJYczpblIBJaLQYJF5VZya1pxlQEx0hzd5LKjXR74Xf+RoeIHim3MCTOeob97uTzeZGNdmAYD3lxPzKfDTSDltMtMTxuczZDQ2qKYuRmDmseTrE9Z+AVTT404eJ1OLWuIgEGIJmJ7z2OnwkM5yguJFO+U/6bDJAj+HXT4Lq3NzXtdmbSJLSB90y0jbp181F+PbKrKkj0ThlRoeHP6oa0CdYcQPzCmcVxVNjLNHsuG+sSD8l5sec4tLQCWnQCIe10elpT+J5/mMzmkXkET+FwvCf4pWY5InV+IAVCDNxM+mUfmo1bjwY05jEGGyYk5QYvvdVGJ5voucCabDZw9jvl7+9QKnMdEh4FBhzd6bYs0AfOV0pE7RoMTzExsuzWIcTBGgj+6Yo83NdR8TqgSHC2YRNon0VOebwCMlCkAJtkaBeOw8kI52qADLTpiCdh2Pl5pU/0PkheP8AEWYqm0uYIc3KC6M0QQAAHSGyQT6BUh4A1tVrw4vIbTAAYWglrAJ6rkWVpU5wrkQAwaize+u6Yqc0Yg/jIuDYAXAiVngzSyJEj9gq1mixLsun8MWtPrK53LpYNPiY2nf0Vf8A+erbPcO5Bgn1+Ci18c9/tucfVxP5pfjY/wAqExQDTFvUX9FXVaryTlYI2nX6qUT5IVrgYcyGEQXM0ShWIitCMQmwnD+vmgYYSiE0xPBIQQARAAoQiG/v+i0AQSoRp8fqUTUAGCluhZp8fqjfoPegDsp80bZCbP5H809U9ooAF0/oJC3zXD2feuQIWV2ZIVx/ugDjUKQ1Cufoh3HvSoBc6E1P1CJuqaf+viihhF3cocyEaFIUgCNRcXpELkwFzJM6By5yYHZ0mZDslKAELl0oUiAP/9k="/>
          <p:cNvSpPr>
            <a:spLocks noChangeAspect="1" noChangeArrowheads="1"/>
          </p:cNvSpPr>
          <p:nvPr/>
        </p:nvSpPr>
        <p:spPr bwMode="auto">
          <a:xfrm>
            <a:off x="63500" y="-925513"/>
            <a:ext cx="2390775" cy="1914526"/>
          </a:xfrm>
          <a:prstGeom prst="rect">
            <a:avLst/>
          </a:prstGeom>
          <a:noFill/>
        </p:spPr>
        <p:txBody>
          <a:bodyPr vert="horz" wrap="square" lIns="91440" tIns="45720" rIns="91440" bIns="45720" numCol="1" anchor="t" anchorCtr="0" compatLnSpc="1">
            <a:prstTxWarp prst="textNoShape">
              <a:avLst/>
            </a:prstTxWarp>
          </a:bodyPr>
          <a:lstStyle/>
          <a:p>
            <a:endParaRPr lang="sv-SE"/>
          </a:p>
        </p:txBody>
      </p:sp>
      <p:pic>
        <p:nvPicPr>
          <p:cNvPr id="30" name="Picture 2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92361" y="1560069"/>
            <a:ext cx="2575783" cy="1508891"/>
          </a:xfrm>
          <a:prstGeom prst="rect">
            <a:avLst/>
          </a:prstGeom>
        </p:spPr>
      </p:pic>
      <p:sp>
        <p:nvSpPr>
          <p:cNvPr id="13" name="textruta 12"/>
          <p:cNvSpPr txBox="1"/>
          <p:nvPr/>
        </p:nvSpPr>
        <p:spPr>
          <a:xfrm>
            <a:off x="3779912" y="1124744"/>
            <a:ext cx="1606530" cy="600164"/>
          </a:xfrm>
          <a:prstGeom prst="rect">
            <a:avLst/>
          </a:prstGeom>
          <a:noFill/>
        </p:spPr>
        <p:txBody>
          <a:bodyPr wrap="none" rtlCol="0">
            <a:spAutoFit/>
          </a:bodyPr>
          <a:lstStyle/>
          <a:p>
            <a:pPr algn="ctr"/>
            <a:r>
              <a:rPr lang="sv-SE" b="1" dirty="0" smtClean="0"/>
              <a:t>Vattenkraft</a:t>
            </a:r>
          </a:p>
          <a:p>
            <a:pPr algn="ctr"/>
            <a:r>
              <a:rPr lang="sv-SE" sz="1500" dirty="0" smtClean="0"/>
              <a:t>65,5 TWh men……</a:t>
            </a:r>
            <a:endParaRPr lang="sv-SE" sz="1500" dirty="0"/>
          </a:p>
        </p:txBody>
      </p:sp>
      <p:sp>
        <p:nvSpPr>
          <p:cNvPr id="1085" name="AutoShape 69"/>
          <p:cNvSpPr>
            <a:spLocks noChangeAspect="1" noChangeArrowheads="1" noTextEdit="1"/>
          </p:cNvSpPr>
          <p:nvPr/>
        </p:nvSpPr>
        <p:spPr bwMode="auto">
          <a:xfrm>
            <a:off x="1931988" y="2289770"/>
            <a:ext cx="1514475" cy="90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nvGrpSpPr>
          <p:cNvPr id="3" name="Group 63"/>
          <p:cNvGrpSpPr/>
          <p:nvPr/>
        </p:nvGrpSpPr>
        <p:grpSpPr>
          <a:xfrm>
            <a:off x="1936751" y="2304058"/>
            <a:ext cx="1498600" cy="869950"/>
            <a:chOff x="1936751" y="2235201"/>
            <a:chExt cx="1498600" cy="869950"/>
          </a:xfrm>
        </p:grpSpPr>
        <p:sp>
          <p:nvSpPr>
            <p:cNvPr id="1087" name="Freeform 72"/>
            <p:cNvSpPr>
              <a:spLocks/>
            </p:cNvSpPr>
            <p:nvPr/>
          </p:nvSpPr>
          <p:spPr bwMode="auto">
            <a:xfrm>
              <a:off x="1936751" y="2235201"/>
              <a:ext cx="1482725" cy="827088"/>
            </a:xfrm>
            <a:custGeom>
              <a:avLst/>
              <a:gdLst>
                <a:gd name="T0" fmla="*/ 755 w 755"/>
                <a:gd name="T1" fmla="*/ 0 h 421"/>
                <a:gd name="T2" fmla="*/ 656 w 755"/>
                <a:gd name="T3" fmla="*/ 62 h 421"/>
                <a:gd name="T4" fmla="*/ 412 w 755"/>
                <a:gd name="T5" fmla="*/ 130 h 421"/>
                <a:gd name="T6" fmla="*/ 237 w 755"/>
                <a:gd name="T7" fmla="*/ 309 h 421"/>
                <a:gd name="T8" fmla="*/ 0 w 755"/>
                <a:gd name="T9" fmla="*/ 421 h 421"/>
              </a:gdLst>
              <a:ahLst/>
              <a:cxnLst>
                <a:cxn ang="0">
                  <a:pos x="T0" y="T1"/>
                </a:cxn>
                <a:cxn ang="0">
                  <a:pos x="T2" y="T3"/>
                </a:cxn>
                <a:cxn ang="0">
                  <a:pos x="T4" y="T5"/>
                </a:cxn>
                <a:cxn ang="0">
                  <a:pos x="T6" y="T7"/>
                </a:cxn>
                <a:cxn ang="0">
                  <a:pos x="T8" y="T9"/>
                </a:cxn>
              </a:cxnLst>
              <a:rect l="0" t="0" r="r" b="b"/>
              <a:pathLst>
                <a:path w="755" h="421">
                  <a:moveTo>
                    <a:pt x="755" y="0"/>
                  </a:moveTo>
                  <a:cubicBezTo>
                    <a:pt x="755" y="0"/>
                    <a:pt x="717" y="35"/>
                    <a:pt x="656" y="62"/>
                  </a:cubicBezTo>
                  <a:cubicBezTo>
                    <a:pt x="597" y="88"/>
                    <a:pt x="412" y="130"/>
                    <a:pt x="412" y="130"/>
                  </a:cubicBezTo>
                  <a:cubicBezTo>
                    <a:pt x="412" y="130"/>
                    <a:pt x="346" y="230"/>
                    <a:pt x="237" y="309"/>
                  </a:cubicBezTo>
                  <a:cubicBezTo>
                    <a:pt x="138" y="381"/>
                    <a:pt x="0" y="421"/>
                    <a:pt x="0" y="421"/>
                  </a:cubicBezTo>
                </a:path>
              </a:pathLst>
            </a:custGeom>
            <a:noFill/>
            <a:ln w="22225"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95" name="Picture 65" descr="C:\Users\nim\AppData\Local\Microsoft\Windows\Temporary Internet Files\Content.IE5\YP7UOBM0\MC900352587[1].wmf"/>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flipH="1">
              <a:off x="2721650" y="2412407"/>
              <a:ext cx="309890" cy="464835"/>
            </a:xfrm>
            <a:prstGeom prst="rect">
              <a:avLst/>
            </a:prstGeom>
            <a:noFill/>
            <a:extLst>
              <a:ext uri="{909E8E84-426E-40DD-AFC4-6F175D3DCCD1}">
                <a14:hiddenFill xmlns:a14="http://schemas.microsoft.com/office/drawing/2010/main" xmlns="">
                  <a:solidFill>
                    <a:srgbClr val="FFFFFF"/>
                  </a:solidFill>
                </a14:hiddenFill>
              </a:ext>
            </a:extLst>
          </p:spPr>
        </p:pic>
        <p:sp>
          <p:nvSpPr>
            <p:cNvPr id="1086" name="Freeform 71"/>
            <p:cNvSpPr>
              <a:spLocks/>
            </p:cNvSpPr>
            <p:nvPr/>
          </p:nvSpPr>
          <p:spPr bwMode="auto">
            <a:xfrm>
              <a:off x="2211388" y="2320926"/>
              <a:ext cx="1223963" cy="784225"/>
            </a:xfrm>
            <a:custGeom>
              <a:avLst/>
              <a:gdLst>
                <a:gd name="T0" fmla="*/ 623 w 623"/>
                <a:gd name="T1" fmla="*/ 0 h 399"/>
                <a:gd name="T2" fmla="*/ 533 w 623"/>
                <a:gd name="T3" fmla="*/ 53 h 399"/>
                <a:gd name="T4" fmla="*/ 388 w 623"/>
                <a:gd name="T5" fmla="*/ 86 h 399"/>
                <a:gd name="T6" fmla="*/ 199 w 623"/>
                <a:gd name="T7" fmla="*/ 297 h 399"/>
                <a:gd name="T8" fmla="*/ 0 w 623"/>
                <a:gd name="T9" fmla="*/ 399 h 399"/>
              </a:gdLst>
              <a:ahLst/>
              <a:cxnLst>
                <a:cxn ang="0">
                  <a:pos x="T0" y="T1"/>
                </a:cxn>
                <a:cxn ang="0">
                  <a:pos x="T2" y="T3"/>
                </a:cxn>
                <a:cxn ang="0">
                  <a:pos x="T4" y="T5"/>
                </a:cxn>
                <a:cxn ang="0">
                  <a:pos x="T6" y="T7"/>
                </a:cxn>
                <a:cxn ang="0">
                  <a:pos x="T8" y="T9"/>
                </a:cxn>
              </a:cxnLst>
              <a:rect l="0" t="0" r="r" b="b"/>
              <a:pathLst>
                <a:path w="623" h="399">
                  <a:moveTo>
                    <a:pt x="623" y="0"/>
                  </a:moveTo>
                  <a:cubicBezTo>
                    <a:pt x="623" y="0"/>
                    <a:pt x="587" y="35"/>
                    <a:pt x="533" y="53"/>
                  </a:cubicBezTo>
                  <a:cubicBezTo>
                    <a:pt x="470" y="74"/>
                    <a:pt x="388" y="86"/>
                    <a:pt x="388" y="86"/>
                  </a:cubicBezTo>
                  <a:cubicBezTo>
                    <a:pt x="388" y="86"/>
                    <a:pt x="302" y="211"/>
                    <a:pt x="199" y="297"/>
                  </a:cubicBezTo>
                  <a:cubicBezTo>
                    <a:pt x="135" y="350"/>
                    <a:pt x="0" y="399"/>
                    <a:pt x="0" y="399"/>
                  </a:cubicBezTo>
                </a:path>
              </a:pathLst>
            </a:custGeom>
            <a:noFill/>
            <a:ln w="22225"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grpSp>
      <p:grpSp>
        <p:nvGrpSpPr>
          <p:cNvPr id="4" name="Group 107"/>
          <p:cNvGrpSpPr/>
          <p:nvPr/>
        </p:nvGrpSpPr>
        <p:grpSpPr>
          <a:xfrm flipH="1">
            <a:off x="5651947" y="2304058"/>
            <a:ext cx="1498600" cy="869950"/>
            <a:chOff x="1936751" y="2235201"/>
            <a:chExt cx="1498600" cy="869950"/>
          </a:xfrm>
        </p:grpSpPr>
        <p:sp>
          <p:nvSpPr>
            <p:cNvPr id="109" name="Freeform 72"/>
            <p:cNvSpPr>
              <a:spLocks/>
            </p:cNvSpPr>
            <p:nvPr/>
          </p:nvSpPr>
          <p:spPr bwMode="auto">
            <a:xfrm>
              <a:off x="1936751" y="2235201"/>
              <a:ext cx="1482725" cy="827088"/>
            </a:xfrm>
            <a:custGeom>
              <a:avLst/>
              <a:gdLst>
                <a:gd name="T0" fmla="*/ 755 w 755"/>
                <a:gd name="T1" fmla="*/ 0 h 421"/>
                <a:gd name="T2" fmla="*/ 656 w 755"/>
                <a:gd name="T3" fmla="*/ 62 h 421"/>
                <a:gd name="T4" fmla="*/ 412 w 755"/>
                <a:gd name="T5" fmla="*/ 130 h 421"/>
                <a:gd name="T6" fmla="*/ 237 w 755"/>
                <a:gd name="T7" fmla="*/ 309 h 421"/>
                <a:gd name="T8" fmla="*/ 0 w 755"/>
                <a:gd name="T9" fmla="*/ 421 h 421"/>
              </a:gdLst>
              <a:ahLst/>
              <a:cxnLst>
                <a:cxn ang="0">
                  <a:pos x="T0" y="T1"/>
                </a:cxn>
                <a:cxn ang="0">
                  <a:pos x="T2" y="T3"/>
                </a:cxn>
                <a:cxn ang="0">
                  <a:pos x="T4" y="T5"/>
                </a:cxn>
                <a:cxn ang="0">
                  <a:pos x="T6" y="T7"/>
                </a:cxn>
                <a:cxn ang="0">
                  <a:pos x="T8" y="T9"/>
                </a:cxn>
              </a:cxnLst>
              <a:rect l="0" t="0" r="r" b="b"/>
              <a:pathLst>
                <a:path w="755" h="421">
                  <a:moveTo>
                    <a:pt x="755" y="0"/>
                  </a:moveTo>
                  <a:cubicBezTo>
                    <a:pt x="755" y="0"/>
                    <a:pt x="717" y="35"/>
                    <a:pt x="656" y="62"/>
                  </a:cubicBezTo>
                  <a:cubicBezTo>
                    <a:pt x="597" y="88"/>
                    <a:pt x="412" y="130"/>
                    <a:pt x="412" y="130"/>
                  </a:cubicBezTo>
                  <a:cubicBezTo>
                    <a:pt x="412" y="130"/>
                    <a:pt x="346" y="230"/>
                    <a:pt x="237" y="309"/>
                  </a:cubicBezTo>
                  <a:cubicBezTo>
                    <a:pt x="138" y="381"/>
                    <a:pt x="0" y="421"/>
                    <a:pt x="0" y="421"/>
                  </a:cubicBezTo>
                </a:path>
              </a:pathLst>
            </a:custGeom>
            <a:noFill/>
            <a:ln w="22225"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110" name="Picture 65" descr="C:\Users\nim\AppData\Local\Microsoft\Windows\Temporary Internet Files\Content.IE5\YP7UOBM0\MC900352587[1].wmf"/>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flipH="1">
              <a:off x="2721650" y="2412407"/>
              <a:ext cx="309890" cy="464835"/>
            </a:xfrm>
            <a:prstGeom prst="rect">
              <a:avLst/>
            </a:prstGeom>
            <a:noFill/>
            <a:extLst>
              <a:ext uri="{909E8E84-426E-40DD-AFC4-6F175D3DCCD1}">
                <a14:hiddenFill xmlns:a14="http://schemas.microsoft.com/office/drawing/2010/main" xmlns="">
                  <a:solidFill>
                    <a:srgbClr val="FFFFFF"/>
                  </a:solidFill>
                </a14:hiddenFill>
              </a:ext>
            </a:extLst>
          </p:spPr>
        </p:pic>
        <p:sp>
          <p:nvSpPr>
            <p:cNvPr id="111" name="Freeform 71"/>
            <p:cNvSpPr>
              <a:spLocks/>
            </p:cNvSpPr>
            <p:nvPr/>
          </p:nvSpPr>
          <p:spPr bwMode="auto">
            <a:xfrm>
              <a:off x="2211388" y="2320926"/>
              <a:ext cx="1223963" cy="784225"/>
            </a:xfrm>
            <a:custGeom>
              <a:avLst/>
              <a:gdLst>
                <a:gd name="T0" fmla="*/ 623 w 623"/>
                <a:gd name="T1" fmla="*/ 0 h 399"/>
                <a:gd name="T2" fmla="*/ 533 w 623"/>
                <a:gd name="T3" fmla="*/ 53 h 399"/>
                <a:gd name="T4" fmla="*/ 388 w 623"/>
                <a:gd name="T5" fmla="*/ 86 h 399"/>
                <a:gd name="T6" fmla="*/ 199 w 623"/>
                <a:gd name="T7" fmla="*/ 297 h 399"/>
                <a:gd name="T8" fmla="*/ 0 w 623"/>
                <a:gd name="T9" fmla="*/ 399 h 399"/>
              </a:gdLst>
              <a:ahLst/>
              <a:cxnLst>
                <a:cxn ang="0">
                  <a:pos x="T0" y="T1"/>
                </a:cxn>
                <a:cxn ang="0">
                  <a:pos x="T2" y="T3"/>
                </a:cxn>
                <a:cxn ang="0">
                  <a:pos x="T4" y="T5"/>
                </a:cxn>
                <a:cxn ang="0">
                  <a:pos x="T6" y="T7"/>
                </a:cxn>
                <a:cxn ang="0">
                  <a:pos x="T8" y="T9"/>
                </a:cxn>
              </a:cxnLst>
              <a:rect l="0" t="0" r="r" b="b"/>
              <a:pathLst>
                <a:path w="623" h="399">
                  <a:moveTo>
                    <a:pt x="623" y="0"/>
                  </a:moveTo>
                  <a:cubicBezTo>
                    <a:pt x="623" y="0"/>
                    <a:pt x="587" y="35"/>
                    <a:pt x="533" y="53"/>
                  </a:cubicBezTo>
                  <a:cubicBezTo>
                    <a:pt x="470" y="74"/>
                    <a:pt x="388" y="86"/>
                    <a:pt x="388" y="86"/>
                  </a:cubicBezTo>
                  <a:cubicBezTo>
                    <a:pt x="388" y="86"/>
                    <a:pt x="302" y="211"/>
                    <a:pt x="199" y="297"/>
                  </a:cubicBezTo>
                  <a:cubicBezTo>
                    <a:pt x="135" y="350"/>
                    <a:pt x="0" y="399"/>
                    <a:pt x="0" y="399"/>
                  </a:cubicBezTo>
                </a:path>
              </a:pathLst>
            </a:custGeom>
            <a:noFill/>
            <a:ln w="22225"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grpSp>
      <p:sp>
        <p:nvSpPr>
          <p:cNvPr id="65" name="Oval 64"/>
          <p:cNvSpPr/>
          <p:nvPr/>
        </p:nvSpPr>
        <p:spPr>
          <a:xfrm>
            <a:off x="3411160" y="1735560"/>
            <a:ext cx="2263460" cy="113355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6" name="Group 65"/>
          <p:cNvGrpSpPr/>
          <p:nvPr/>
        </p:nvGrpSpPr>
        <p:grpSpPr>
          <a:xfrm>
            <a:off x="1766876" y="4234885"/>
            <a:ext cx="1357756" cy="795083"/>
            <a:chOff x="1766876" y="4166028"/>
            <a:chExt cx="1357756" cy="795083"/>
          </a:xfrm>
        </p:grpSpPr>
        <p:sp>
          <p:nvSpPr>
            <p:cNvPr id="116" name="Freeform 72"/>
            <p:cNvSpPr>
              <a:spLocks/>
            </p:cNvSpPr>
            <p:nvPr/>
          </p:nvSpPr>
          <p:spPr bwMode="auto">
            <a:xfrm flipH="1">
              <a:off x="1946157" y="4166028"/>
              <a:ext cx="1178475" cy="794696"/>
            </a:xfrm>
            <a:custGeom>
              <a:avLst/>
              <a:gdLst>
                <a:gd name="T0" fmla="*/ 755 w 755"/>
                <a:gd name="T1" fmla="*/ 0 h 421"/>
                <a:gd name="T2" fmla="*/ 656 w 755"/>
                <a:gd name="T3" fmla="*/ 62 h 421"/>
                <a:gd name="T4" fmla="*/ 412 w 755"/>
                <a:gd name="T5" fmla="*/ 130 h 421"/>
                <a:gd name="T6" fmla="*/ 237 w 755"/>
                <a:gd name="T7" fmla="*/ 309 h 421"/>
                <a:gd name="T8" fmla="*/ 0 w 755"/>
                <a:gd name="T9" fmla="*/ 421 h 421"/>
                <a:gd name="connsiteX0" fmla="*/ 8675 w 8675"/>
                <a:gd name="connsiteY0" fmla="*/ 0 h 10365"/>
                <a:gd name="connsiteX1" fmla="*/ 7364 w 8675"/>
                <a:gd name="connsiteY1" fmla="*/ 1473 h 10365"/>
                <a:gd name="connsiteX2" fmla="*/ 4132 w 8675"/>
                <a:gd name="connsiteY2" fmla="*/ 3088 h 10365"/>
                <a:gd name="connsiteX3" fmla="*/ 1814 w 8675"/>
                <a:gd name="connsiteY3" fmla="*/ 7340 h 10365"/>
                <a:gd name="connsiteX4" fmla="*/ 0 w 8675"/>
                <a:gd name="connsiteY4" fmla="*/ 10365 h 10365"/>
                <a:gd name="connsiteX0" fmla="*/ 10000 w 10000"/>
                <a:gd name="connsiteY0" fmla="*/ 0 h 10000"/>
                <a:gd name="connsiteX1" fmla="*/ 8489 w 10000"/>
                <a:gd name="connsiteY1" fmla="*/ 1421 h 10000"/>
                <a:gd name="connsiteX2" fmla="*/ 4763 w 10000"/>
                <a:gd name="connsiteY2" fmla="*/ 2979 h 10000"/>
                <a:gd name="connsiteX3" fmla="*/ 2561 w 10000"/>
                <a:gd name="connsiteY3" fmla="*/ 7170 h 10000"/>
                <a:gd name="connsiteX4" fmla="*/ 0 w 10000"/>
                <a:gd name="connsiteY4" fmla="*/ 10000 h 10000"/>
                <a:gd name="connsiteX0" fmla="*/ 10000 w 10000"/>
                <a:gd name="connsiteY0" fmla="*/ 0 h 10000"/>
                <a:gd name="connsiteX1" fmla="*/ 8489 w 10000"/>
                <a:gd name="connsiteY1" fmla="*/ 1421 h 10000"/>
                <a:gd name="connsiteX2" fmla="*/ 4763 w 10000"/>
                <a:gd name="connsiteY2" fmla="*/ 2979 h 10000"/>
                <a:gd name="connsiteX3" fmla="*/ 2561 w 10000"/>
                <a:gd name="connsiteY3" fmla="*/ 7170 h 10000"/>
                <a:gd name="connsiteX4" fmla="*/ 0 w 10000"/>
                <a:gd name="connsiteY4" fmla="*/ 10000 h 10000"/>
                <a:gd name="connsiteX0" fmla="*/ 10324 w 10324"/>
                <a:gd name="connsiteY0" fmla="*/ 0 h 10122"/>
                <a:gd name="connsiteX1" fmla="*/ 8813 w 10324"/>
                <a:gd name="connsiteY1" fmla="*/ 1421 h 10122"/>
                <a:gd name="connsiteX2" fmla="*/ 5087 w 10324"/>
                <a:gd name="connsiteY2" fmla="*/ 2979 h 10122"/>
                <a:gd name="connsiteX3" fmla="*/ 2885 w 10324"/>
                <a:gd name="connsiteY3" fmla="*/ 7170 h 10122"/>
                <a:gd name="connsiteX4" fmla="*/ 0 w 10324"/>
                <a:gd name="connsiteY4" fmla="*/ 10122 h 10122"/>
                <a:gd name="connsiteX0" fmla="*/ 10324 w 10324"/>
                <a:gd name="connsiteY0" fmla="*/ 0 h 10122"/>
                <a:gd name="connsiteX1" fmla="*/ 8813 w 10324"/>
                <a:gd name="connsiteY1" fmla="*/ 1421 h 10122"/>
                <a:gd name="connsiteX2" fmla="*/ 5087 w 10324"/>
                <a:gd name="connsiteY2" fmla="*/ 2979 h 10122"/>
                <a:gd name="connsiteX3" fmla="*/ 2885 w 10324"/>
                <a:gd name="connsiteY3" fmla="*/ 7170 h 10122"/>
                <a:gd name="connsiteX4" fmla="*/ 0 w 10324"/>
                <a:gd name="connsiteY4" fmla="*/ 10122 h 10122"/>
                <a:gd name="connsiteX0" fmla="*/ 10324 w 10324"/>
                <a:gd name="connsiteY0" fmla="*/ 0 h 10122"/>
                <a:gd name="connsiteX1" fmla="*/ 8813 w 10324"/>
                <a:gd name="connsiteY1" fmla="*/ 1421 h 10122"/>
                <a:gd name="connsiteX2" fmla="*/ 5087 w 10324"/>
                <a:gd name="connsiteY2" fmla="*/ 2979 h 10122"/>
                <a:gd name="connsiteX3" fmla="*/ 2885 w 10324"/>
                <a:gd name="connsiteY3" fmla="*/ 7170 h 10122"/>
                <a:gd name="connsiteX4" fmla="*/ 0 w 10324"/>
                <a:gd name="connsiteY4" fmla="*/ 10122 h 10122"/>
                <a:gd name="connsiteX0" fmla="*/ 10324 w 10324"/>
                <a:gd name="connsiteY0" fmla="*/ 0 h 10122"/>
                <a:gd name="connsiteX1" fmla="*/ 8002 w 10324"/>
                <a:gd name="connsiteY1" fmla="*/ 1664 h 10122"/>
                <a:gd name="connsiteX2" fmla="*/ 5087 w 10324"/>
                <a:gd name="connsiteY2" fmla="*/ 2979 h 10122"/>
                <a:gd name="connsiteX3" fmla="*/ 2885 w 10324"/>
                <a:gd name="connsiteY3" fmla="*/ 7170 h 10122"/>
                <a:gd name="connsiteX4" fmla="*/ 0 w 10324"/>
                <a:gd name="connsiteY4" fmla="*/ 10122 h 10122"/>
                <a:gd name="connsiteX0" fmla="*/ 9162 w 9162"/>
                <a:gd name="connsiteY0" fmla="*/ 0 h 9270"/>
                <a:gd name="connsiteX1" fmla="*/ 8002 w 9162"/>
                <a:gd name="connsiteY1" fmla="*/ 812 h 9270"/>
                <a:gd name="connsiteX2" fmla="*/ 5087 w 9162"/>
                <a:gd name="connsiteY2" fmla="*/ 2127 h 9270"/>
                <a:gd name="connsiteX3" fmla="*/ 2885 w 9162"/>
                <a:gd name="connsiteY3" fmla="*/ 6318 h 9270"/>
                <a:gd name="connsiteX4" fmla="*/ 0 w 9162"/>
                <a:gd name="connsiteY4" fmla="*/ 9270 h 9270"/>
                <a:gd name="connsiteX0" fmla="*/ 10000 w 10000"/>
                <a:gd name="connsiteY0" fmla="*/ 0 h 10000"/>
                <a:gd name="connsiteX1" fmla="*/ 8734 w 10000"/>
                <a:gd name="connsiteY1" fmla="*/ 876 h 10000"/>
                <a:gd name="connsiteX2" fmla="*/ 5552 w 10000"/>
                <a:gd name="connsiteY2" fmla="*/ 2294 h 10000"/>
                <a:gd name="connsiteX3" fmla="*/ 3149 w 10000"/>
                <a:gd name="connsiteY3" fmla="*/ 6816 h 10000"/>
                <a:gd name="connsiteX4" fmla="*/ 0 w 10000"/>
                <a:gd name="connsiteY4" fmla="*/ 10000 h 10000"/>
                <a:gd name="connsiteX0" fmla="*/ 10000 w 10000"/>
                <a:gd name="connsiteY0" fmla="*/ 0 h 10000"/>
                <a:gd name="connsiteX1" fmla="*/ 8734 w 10000"/>
                <a:gd name="connsiteY1" fmla="*/ 876 h 10000"/>
                <a:gd name="connsiteX2" fmla="*/ 5552 w 10000"/>
                <a:gd name="connsiteY2" fmla="*/ 2294 h 10000"/>
                <a:gd name="connsiteX3" fmla="*/ 3149 w 10000"/>
                <a:gd name="connsiteY3" fmla="*/ 6816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0000" y="0"/>
                  </a:moveTo>
                  <a:cubicBezTo>
                    <a:pt x="10000" y="0"/>
                    <a:pt x="9475" y="494"/>
                    <a:pt x="8734" y="876"/>
                  </a:cubicBezTo>
                  <a:cubicBezTo>
                    <a:pt x="7993" y="1258"/>
                    <a:pt x="6512" y="1785"/>
                    <a:pt x="5552" y="2294"/>
                  </a:cubicBezTo>
                  <a:cubicBezTo>
                    <a:pt x="4592" y="2803"/>
                    <a:pt x="3786" y="6219"/>
                    <a:pt x="3149" y="6816"/>
                  </a:cubicBezTo>
                  <a:cubicBezTo>
                    <a:pt x="1912" y="8988"/>
                    <a:pt x="0" y="10000"/>
                    <a:pt x="0" y="10000"/>
                  </a:cubicBezTo>
                </a:path>
              </a:pathLst>
            </a:custGeom>
            <a:noFill/>
            <a:ln w="22225"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117" name="Picture 65" descr="C:\Users\nim\AppData\Local\Microsoft\Windows\Temporary Internet Files\Content.IE5\YP7UOBM0\MC900352587[1].wmf"/>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184629" y="4270193"/>
              <a:ext cx="309890" cy="464835"/>
            </a:xfrm>
            <a:prstGeom prst="rect">
              <a:avLst/>
            </a:prstGeom>
            <a:noFill/>
            <a:extLst>
              <a:ext uri="{909E8E84-426E-40DD-AFC4-6F175D3DCCD1}">
                <a14:hiddenFill xmlns:a14="http://schemas.microsoft.com/office/drawing/2010/main" xmlns="">
                  <a:solidFill>
                    <a:srgbClr val="FFFFFF"/>
                  </a:solidFill>
                </a14:hiddenFill>
              </a:ext>
            </a:extLst>
          </p:spPr>
        </p:pic>
        <p:sp>
          <p:nvSpPr>
            <p:cNvPr id="118" name="Freeform 71"/>
            <p:cNvSpPr>
              <a:spLocks/>
            </p:cNvSpPr>
            <p:nvPr/>
          </p:nvSpPr>
          <p:spPr bwMode="auto">
            <a:xfrm flipH="1">
              <a:off x="1766876" y="4175240"/>
              <a:ext cx="1031039" cy="785871"/>
            </a:xfrm>
            <a:custGeom>
              <a:avLst/>
              <a:gdLst>
                <a:gd name="T0" fmla="*/ 623 w 623"/>
                <a:gd name="T1" fmla="*/ 0 h 399"/>
                <a:gd name="T2" fmla="*/ 533 w 623"/>
                <a:gd name="T3" fmla="*/ 53 h 399"/>
                <a:gd name="T4" fmla="*/ 388 w 623"/>
                <a:gd name="T5" fmla="*/ 86 h 399"/>
                <a:gd name="T6" fmla="*/ 199 w 623"/>
                <a:gd name="T7" fmla="*/ 297 h 399"/>
                <a:gd name="T8" fmla="*/ 0 w 623"/>
                <a:gd name="T9" fmla="*/ 399 h 399"/>
                <a:gd name="connsiteX0" fmla="*/ 8765 w 8765"/>
                <a:gd name="connsiteY0" fmla="*/ 0 h 9711"/>
                <a:gd name="connsiteX1" fmla="*/ 7320 w 8765"/>
                <a:gd name="connsiteY1" fmla="*/ 1328 h 9711"/>
                <a:gd name="connsiteX2" fmla="*/ 4993 w 8765"/>
                <a:gd name="connsiteY2" fmla="*/ 2155 h 9711"/>
                <a:gd name="connsiteX3" fmla="*/ 1959 w 8765"/>
                <a:gd name="connsiteY3" fmla="*/ 7444 h 9711"/>
                <a:gd name="connsiteX4" fmla="*/ 0 w 8765"/>
                <a:gd name="connsiteY4" fmla="*/ 9711 h 9711"/>
                <a:gd name="connsiteX0" fmla="*/ 9319 w 9319"/>
                <a:gd name="connsiteY0" fmla="*/ 0 h 10274"/>
                <a:gd name="connsiteX1" fmla="*/ 7670 w 9319"/>
                <a:gd name="connsiteY1" fmla="*/ 1368 h 10274"/>
                <a:gd name="connsiteX2" fmla="*/ 5016 w 9319"/>
                <a:gd name="connsiteY2" fmla="*/ 2219 h 10274"/>
                <a:gd name="connsiteX3" fmla="*/ 1554 w 9319"/>
                <a:gd name="connsiteY3" fmla="*/ 7666 h 10274"/>
                <a:gd name="connsiteX4" fmla="*/ 0 w 9319"/>
                <a:gd name="connsiteY4" fmla="*/ 10274 h 10274"/>
                <a:gd name="connsiteX0" fmla="*/ 10000 w 10000"/>
                <a:gd name="connsiteY0" fmla="*/ 0 h 10000"/>
                <a:gd name="connsiteX1" fmla="*/ 8230 w 10000"/>
                <a:gd name="connsiteY1" fmla="*/ 1332 h 10000"/>
                <a:gd name="connsiteX2" fmla="*/ 5383 w 10000"/>
                <a:gd name="connsiteY2" fmla="*/ 2160 h 10000"/>
                <a:gd name="connsiteX3" fmla="*/ 1842 w 10000"/>
                <a:gd name="connsiteY3" fmla="*/ 7773 h 10000"/>
                <a:gd name="connsiteX4" fmla="*/ 0 w 10000"/>
                <a:gd name="connsiteY4" fmla="*/ 10000 h 10000"/>
                <a:gd name="connsiteX0" fmla="*/ 10487 w 10487"/>
                <a:gd name="connsiteY0" fmla="*/ 0 h 10000"/>
                <a:gd name="connsiteX1" fmla="*/ 8717 w 10487"/>
                <a:gd name="connsiteY1" fmla="*/ 1332 h 10000"/>
                <a:gd name="connsiteX2" fmla="*/ 5870 w 10487"/>
                <a:gd name="connsiteY2" fmla="*/ 2160 h 10000"/>
                <a:gd name="connsiteX3" fmla="*/ 2329 w 10487"/>
                <a:gd name="connsiteY3" fmla="*/ 7773 h 10000"/>
                <a:gd name="connsiteX4" fmla="*/ 0 w 10487"/>
                <a:gd name="connsiteY4" fmla="*/ 10000 h 10000"/>
                <a:gd name="connsiteX0" fmla="*/ 10696 w 10696"/>
                <a:gd name="connsiteY0" fmla="*/ 0 h 10311"/>
                <a:gd name="connsiteX1" fmla="*/ 8717 w 10696"/>
                <a:gd name="connsiteY1" fmla="*/ 1643 h 10311"/>
                <a:gd name="connsiteX2" fmla="*/ 5870 w 10696"/>
                <a:gd name="connsiteY2" fmla="*/ 2471 h 10311"/>
                <a:gd name="connsiteX3" fmla="*/ 2329 w 10696"/>
                <a:gd name="connsiteY3" fmla="*/ 8084 h 10311"/>
                <a:gd name="connsiteX4" fmla="*/ 0 w 10696"/>
                <a:gd name="connsiteY4" fmla="*/ 10311 h 10311"/>
                <a:gd name="connsiteX0" fmla="*/ 10313 w 10313"/>
                <a:gd name="connsiteY0" fmla="*/ 0 h 10044"/>
                <a:gd name="connsiteX1" fmla="*/ 8334 w 10313"/>
                <a:gd name="connsiteY1" fmla="*/ 1643 h 10044"/>
                <a:gd name="connsiteX2" fmla="*/ 5487 w 10313"/>
                <a:gd name="connsiteY2" fmla="*/ 2471 h 10044"/>
                <a:gd name="connsiteX3" fmla="*/ 1946 w 10313"/>
                <a:gd name="connsiteY3" fmla="*/ 8084 h 10044"/>
                <a:gd name="connsiteX4" fmla="*/ 0 w 10313"/>
                <a:gd name="connsiteY4" fmla="*/ 10044 h 10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3" h="10044">
                  <a:moveTo>
                    <a:pt x="10313" y="0"/>
                  </a:moveTo>
                  <a:cubicBezTo>
                    <a:pt x="10313" y="0"/>
                    <a:pt x="9138" y="1231"/>
                    <a:pt x="8334" y="1643"/>
                  </a:cubicBezTo>
                  <a:cubicBezTo>
                    <a:pt x="7530" y="2055"/>
                    <a:pt x="6552" y="1398"/>
                    <a:pt x="5487" y="2471"/>
                  </a:cubicBezTo>
                  <a:cubicBezTo>
                    <a:pt x="4422" y="3545"/>
                    <a:pt x="3970" y="5922"/>
                    <a:pt x="1946" y="8084"/>
                  </a:cubicBezTo>
                  <a:cubicBezTo>
                    <a:pt x="688" y="9414"/>
                    <a:pt x="0" y="10044"/>
                    <a:pt x="0" y="10044"/>
                  </a:cubicBezTo>
                </a:path>
              </a:pathLst>
            </a:custGeom>
            <a:noFill/>
            <a:ln w="22225"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dirty="0"/>
            </a:p>
          </p:txBody>
        </p:sp>
      </p:grpSp>
      <p:sp>
        <p:nvSpPr>
          <p:cNvPr id="114" name="Oval 113"/>
          <p:cNvSpPr/>
          <p:nvPr/>
        </p:nvSpPr>
        <p:spPr>
          <a:xfrm>
            <a:off x="577770" y="3113293"/>
            <a:ext cx="2263460" cy="113355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7" name="Group 120"/>
          <p:cNvGrpSpPr/>
          <p:nvPr/>
        </p:nvGrpSpPr>
        <p:grpSpPr>
          <a:xfrm flipH="1">
            <a:off x="5936958" y="4234885"/>
            <a:ext cx="1357756" cy="795083"/>
            <a:chOff x="1766876" y="4166028"/>
            <a:chExt cx="1357756" cy="795083"/>
          </a:xfrm>
        </p:grpSpPr>
        <p:sp>
          <p:nvSpPr>
            <p:cNvPr id="122" name="Freeform 72"/>
            <p:cNvSpPr>
              <a:spLocks/>
            </p:cNvSpPr>
            <p:nvPr/>
          </p:nvSpPr>
          <p:spPr bwMode="auto">
            <a:xfrm flipH="1">
              <a:off x="1946157" y="4166028"/>
              <a:ext cx="1178475" cy="794696"/>
            </a:xfrm>
            <a:custGeom>
              <a:avLst/>
              <a:gdLst>
                <a:gd name="T0" fmla="*/ 755 w 755"/>
                <a:gd name="T1" fmla="*/ 0 h 421"/>
                <a:gd name="T2" fmla="*/ 656 w 755"/>
                <a:gd name="T3" fmla="*/ 62 h 421"/>
                <a:gd name="T4" fmla="*/ 412 w 755"/>
                <a:gd name="T5" fmla="*/ 130 h 421"/>
                <a:gd name="T6" fmla="*/ 237 w 755"/>
                <a:gd name="T7" fmla="*/ 309 h 421"/>
                <a:gd name="T8" fmla="*/ 0 w 755"/>
                <a:gd name="T9" fmla="*/ 421 h 421"/>
                <a:gd name="connsiteX0" fmla="*/ 8675 w 8675"/>
                <a:gd name="connsiteY0" fmla="*/ 0 h 10365"/>
                <a:gd name="connsiteX1" fmla="*/ 7364 w 8675"/>
                <a:gd name="connsiteY1" fmla="*/ 1473 h 10365"/>
                <a:gd name="connsiteX2" fmla="*/ 4132 w 8675"/>
                <a:gd name="connsiteY2" fmla="*/ 3088 h 10365"/>
                <a:gd name="connsiteX3" fmla="*/ 1814 w 8675"/>
                <a:gd name="connsiteY3" fmla="*/ 7340 h 10365"/>
                <a:gd name="connsiteX4" fmla="*/ 0 w 8675"/>
                <a:gd name="connsiteY4" fmla="*/ 10365 h 10365"/>
                <a:gd name="connsiteX0" fmla="*/ 10000 w 10000"/>
                <a:gd name="connsiteY0" fmla="*/ 0 h 10000"/>
                <a:gd name="connsiteX1" fmla="*/ 8489 w 10000"/>
                <a:gd name="connsiteY1" fmla="*/ 1421 h 10000"/>
                <a:gd name="connsiteX2" fmla="*/ 4763 w 10000"/>
                <a:gd name="connsiteY2" fmla="*/ 2979 h 10000"/>
                <a:gd name="connsiteX3" fmla="*/ 2561 w 10000"/>
                <a:gd name="connsiteY3" fmla="*/ 7170 h 10000"/>
                <a:gd name="connsiteX4" fmla="*/ 0 w 10000"/>
                <a:gd name="connsiteY4" fmla="*/ 10000 h 10000"/>
                <a:gd name="connsiteX0" fmla="*/ 10000 w 10000"/>
                <a:gd name="connsiteY0" fmla="*/ 0 h 10000"/>
                <a:gd name="connsiteX1" fmla="*/ 8489 w 10000"/>
                <a:gd name="connsiteY1" fmla="*/ 1421 h 10000"/>
                <a:gd name="connsiteX2" fmla="*/ 4763 w 10000"/>
                <a:gd name="connsiteY2" fmla="*/ 2979 h 10000"/>
                <a:gd name="connsiteX3" fmla="*/ 2561 w 10000"/>
                <a:gd name="connsiteY3" fmla="*/ 7170 h 10000"/>
                <a:gd name="connsiteX4" fmla="*/ 0 w 10000"/>
                <a:gd name="connsiteY4" fmla="*/ 10000 h 10000"/>
                <a:gd name="connsiteX0" fmla="*/ 10324 w 10324"/>
                <a:gd name="connsiteY0" fmla="*/ 0 h 10122"/>
                <a:gd name="connsiteX1" fmla="*/ 8813 w 10324"/>
                <a:gd name="connsiteY1" fmla="*/ 1421 h 10122"/>
                <a:gd name="connsiteX2" fmla="*/ 5087 w 10324"/>
                <a:gd name="connsiteY2" fmla="*/ 2979 h 10122"/>
                <a:gd name="connsiteX3" fmla="*/ 2885 w 10324"/>
                <a:gd name="connsiteY3" fmla="*/ 7170 h 10122"/>
                <a:gd name="connsiteX4" fmla="*/ 0 w 10324"/>
                <a:gd name="connsiteY4" fmla="*/ 10122 h 10122"/>
                <a:gd name="connsiteX0" fmla="*/ 10324 w 10324"/>
                <a:gd name="connsiteY0" fmla="*/ 0 h 10122"/>
                <a:gd name="connsiteX1" fmla="*/ 8813 w 10324"/>
                <a:gd name="connsiteY1" fmla="*/ 1421 h 10122"/>
                <a:gd name="connsiteX2" fmla="*/ 5087 w 10324"/>
                <a:gd name="connsiteY2" fmla="*/ 2979 h 10122"/>
                <a:gd name="connsiteX3" fmla="*/ 2885 w 10324"/>
                <a:gd name="connsiteY3" fmla="*/ 7170 h 10122"/>
                <a:gd name="connsiteX4" fmla="*/ 0 w 10324"/>
                <a:gd name="connsiteY4" fmla="*/ 10122 h 10122"/>
                <a:gd name="connsiteX0" fmla="*/ 10324 w 10324"/>
                <a:gd name="connsiteY0" fmla="*/ 0 h 10122"/>
                <a:gd name="connsiteX1" fmla="*/ 8813 w 10324"/>
                <a:gd name="connsiteY1" fmla="*/ 1421 h 10122"/>
                <a:gd name="connsiteX2" fmla="*/ 5087 w 10324"/>
                <a:gd name="connsiteY2" fmla="*/ 2979 h 10122"/>
                <a:gd name="connsiteX3" fmla="*/ 2885 w 10324"/>
                <a:gd name="connsiteY3" fmla="*/ 7170 h 10122"/>
                <a:gd name="connsiteX4" fmla="*/ 0 w 10324"/>
                <a:gd name="connsiteY4" fmla="*/ 10122 h 10122"/>
                <a:gd name="connsiteX0" fmla="*/ 10324 w 10324"/>
                <a:gd name="connsiteY0" fmla="*/ 0 h 10122"/>
                <a:gd name="connsiteX1" fmla="*/ 8002 w 10324"/>
                <a:gd name="connsiteY1" fmla="*/ 1664 h 10122"/>
                <a:gd name="connsiteX2" fmla="*/ 5087 w 10324"/>
                <a:gd name="connsiteY2" fmla="*/ 2979 h 10122"/>
                <a:gd name="connsiteX3" fmla="*/ 2885 w 10324"/>
                <a:gd name="connsiteY3" fmla="*/ 7170 h 10122"/>
                <a:gd name="connsiteX4" fmla="*/ 0 w 10324"/>
                <a:gd name="connsiteY4" fmla="*/ 10122 h 10122"/>
                <a:gd name="connsiteX0" fmla="*/ 9162 w 9162"/>
                <a:gd name="connsiteY0" fmla="*/ 0 h 9270"/>
                <a:gd name="connsiteX1" fmla="*/ 8002 w 9162"/>
                <a:gd name="connsiteY1" fmla="*/ 812 h 9270"/>
                <a:gd name="connsiteX2" fmla="*/ 5087 w 9162"/>
                <a:gd name="connsiteY2" fmla="*/ 2127 h 9270"/>
                <a:gd name="connsiteX3" fmla="*/ 2885 w 9162"/>
                <a:gd name="connsiteY3" fmla="*/ 6318 h 9270"/>
                <a:gd name="connsiteX4" fmla="*/ 0 w 9162"/>
                <a:gd name="connsiteY4" fmla="*/ 9270 h 9270"/>
                <a:gd name="connsiteX0" fmla="*/ 10000 w 10000"/>
                <a:gd name="connsiteY0" fmla="*/ 0 h 10000"/>
                <a:gd name="connsiteX1" fmla="*/ 8734 w 10000"/>
                <a:gd name="connsiteY1" fmla="*/ 876 h 10000"/>
                <a:gd name="connsiteX2" fmla="*/ 5552 w 10000"/>
                <a:gd name="connsiteY2" fmla="*/ 2294 h 10000"/>
                <a:gd name="connsiteX3" fmla="*/ 3149 w 10000"/>
                <a:gd name="connsiteY3" fmla="*/ 6816 h 10000"/>
                <a:gd name="connsiteX4" fmla="*/ 0 w 10000"/>
                <a:gd name="connsiteY4" fmla="*/ 10000 h 10000"/>
                <a:gd name="connsiteX0" fmla="*/ 10000 w 10000"/>
                <a:gd name="connsiteY0" fmla="*/ 0 h 10000"/>
                <a:gd name="connsiteX1" fmla="*/ 8734 w 10000"/>
                <a:gd name="connsiteY1" fmla="*/ 876 h 10000"/>
                <a:gd name="connsiteX2" fmla="*/ 5552 w 10000"/>
                <a:gd name="connsiteY2" fmla="*/ 2294 h 10000"/>
                <a:gd name="connsiteX3" fmla="*/ 3149 w 10000"/>
                <a:gd name="connsiteY3" fmla="*/ 6816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0000" y="0"/>
                  </a:moveTo>
                  <a:cubicBezTo>
                    <a:pt x="10000" y="0"/>
                    <a:pt x="9475" y="494"/>
                    <a:pt x="8734" y="876"/>
                  </a:cubicBezTo>
                  <a:cubicBezTo>
                    <a:pt x="7993" y="1258"/>
                    <a:pt x="6512" y="1785"/>
                    <a:pt x="5552" y="2294"/>
                  </a:cubicBezTo>
                  <a:cubicBezTo>
                    <a:pt x="4592" y="2803"/>
                    <a:pt x="3786" y="6219"/>
                    <a:pt x="3149" y="6816"/>
                  </a:cubicBezTo>
                  <a:cubicBezTo>
                    <a:pt x="1912" y="8988"/>
                    <a:pt x="0" y="10000"/>
                    <a:pt x="0" y="10000"/>
                  </a:cubicBezTo>
                </a:path>
              </a:pathLst>
            </a:custGeom>
            <a:noFill/>
            <a:ln w="22225"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123" name="Picture 65" descr="C:\Users\nim\AppData\Local\Microsoft\Windows\Temporary Internet Files\Content.IE5\YP7UOBM0\MC900352587[1].wmf"/>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184629" y="4270193"/>
              <a:ext cx="309890" cy="464835"/>
            </a:xfrm>
            <a:prstGeom prst="rect">
              <a:avLst/>
            </a:prstGeom>
            <a:noFill/>
            <a:extLst>
              <a:ext uri="{909E8E84-426E-40DD-AFC4-6F175D3DCCD1}">
                <a14:hiddenFill xmlns:a14="http://schemas.microsoft.com/office/drawing/2010/main" xmlns="">
                  <a:solidFill>
                    <a:srgbClr val="FFFFFF"/>
                  </a:solidFill>
                </a14:hiddenFill>
              </a:ext>
            </a:extLst>
          </p:spPr>
        </p:pic>
        <p:sp>
          <p:nvSpPr>
            <p:cNvPr id="124" name="Freeform 71"/>
            <p:cNvSpPr>
              <a:spLocks/>
            </p:cNvSpPr>
            <p:nvPr/>
          </p:nvSpPr>
          <p:spPr bwMode="auto">
            <a:xfrm flipH="1">
              <a:off x="1766876" y="4175240"/>
              <a:ext cx="1031039" cy="785871"/>
            </a:xfrm>
            <a:custGeom>
              <a:avLst/>
              <a:gdLst>
                <a:gd name="T0" fmla="*/ 623 w 623"/>
                <a:gd name="T1" fmla="*/ 0 h 399"/>
                <a:gd name="T2" fmla="*/ 533 w 623"/>
                <a:gd name="T3" fmla="*/ 53 h 399"/>
                <a:gd name="T4" fmla="*/ 388 w 623"/>
                <a:gd name="T5" fmla="*/ 86 h 399"/>
                <a:gd name="T6" fmla="*/ 199 w 623"/>
                <a:gd name="T7" fmla="*/ 297 h 399"/>
                <a:gd name="T8" fmla="*/ 0 w 623"/>
                <a:gd name="T9" fmla="*/ 399 h 399"/>
                <a:gd name="connsiteX0" fmla="*/ 8765 w 8765"/>
                <a:gd name="connsiteY0" fmla="*/ 0 h 9711"/>
                <a:gd name="connsiteX1" fmla="*/ 7320 w 8765"/>
                <a:gd name="connsiteY1" fmla="*/ 1328 h 9711"/>
                <a:gd name="connsiteX2" fmla="*/ 4993 w 8765"/>
                <a:gd name="connsiteY2" fmla="*/ 2155 h 9711"/>
                <a:gd name="connsiteX3" fmla="*/ 1959 w 8765"/>
                <a:gd name="connsiteY3" fmla="*/ 7444 h 9711"/>
                <a:gd name="connsiteX4" fmla="*/ 0 w 8765"/>
                <a:gd name="connsiteY4" fmla="*/ 9711 h 9711"/>
                <a:gd name="connsiteX0" fmla="*/ 9319 w 9319"/>
                <a:gd name="connsiteY0" fmla="*/ 0 h 10274"/>
                <a:gd name="connsiteX1" fmla="*/ 7670 w 9319"/>
                <a:gd name="connsiteY1" fmla="*/ 1368 h 10274"/>
                <a:gd name="connsiteX2" fmla="*/ 5016 w 9319"/>
                <a:gd name="connsiteY2" fmla="*/ 2219 h 10274"/>
                <a:gd name="connsiteX3" fmla="*/ 1554 w 9319"/>
                <a:gd name="connsiteY3" fmla="*/ 7666 h 10274"/>
                <a:gd name="connsiteX4" fmla="*/ 0 w 9319"/>
                <a:gd name="connsiteY4" fmla="*/ 10274 h 10274"/>
                <a:gd name="connsiteX0" fmla="*/ 10000 w 10000"/>
                <a:gd name="connsiteY0" fmla="*/ 0 h 10000"/>
                <a:gd name="connsiteX1" fmla="*/ 8230 w 10000"/>
                <a:gd name="connsiteY1" fmla="*/ 1332 h 10000"/>
                <a:gd name="connsiteX2" fmla="*/ 5383 w 10000"/>
                <a:gd name="connsiteY2" fmla="*/ 2160 h 10000"/>
                <a:gd name="connsiteX3" fmla="*/ 1842 w 10000"/>
                <a:gd name="connsiteY3" fmla="*/ 7773 h 10000"/>
                <a:gd name="connsiteX4" fmla="*/ 0 w 10000"/>
                <a:gd name="connsiteY4" fmla="*/ 10000 h 10000"/>
                <a:gd name="connsiteX0" fmla="*/ 10487 w 10487"/>
                <a:gd name="connsiteY0" fmla="*/ 0 h 10000"/>
                <a:gd name="connsiteX1" fmla="*/ 8717 w 10487"/>
                <a:gd name="connsiteY1" fmla="*/ 1332 h 10000"/>
                <a:gd name="connsiteX2" fmla="*/ 5870 w 10487"/>
                <a:gd name="connsiteY2" fmla="*/ 2160 h 10000"/>
                <a:gd name="connsiteX3" fmla="*/ 2329 w 10487"/>
                <a:gd name="connsiteY3" fmla="*/ 7773 h 10000"/>
                <a:gd name="connsiteX4" fmla="*/ 0 w 10487"/>
                <a:gd name="connsiteY4" fmla="*/ 10000 h 10000"/>
                <a:gd name="connsiteX0" fmla="*/ 10696 w 10696"/>
                <a:gd name="connsiteY0" fmla="*/ 0 h 10311"/>
                <a:gd name="connsiteX1" fmla="*/ 8717 w 10696"/>
                <a:gd name="connsiteY1" fmla="*/ 1643 h 10311"/>
                <a:gd name="connsiteX2" fmla="*/ 5870 w 10696"/>
                <a:gd name="connsiteY2" fmla="*/ 2471 h 10311"/>
                <a:gd name="connsiteX3" fmla="*/ 2329 w 10696"/>
                <a:gd name="connsiteY3" fmla="*/ 8084 h 10311"/>
                <a:gd name="connsiteX4" fmla="*/ 0 w 10696"/>
                <a:gd name="connsiteY4" fmla="*/ 10311 h 10311"/>
                <a:gd name="connsiteX0" fmla="*/ 10313 w 10313"/>
                <a:gd name="connsiteY0" fmla="*/ 0 h 10044"/>
                <a:gd name="connsiteX1" fmla="*/ 8334 w 10313"/>
                <a:gd name="connsiteY1" fmla="*/ 1643 h 10044"/>
                <a:gd name="connsiteX2" fmla="*/ 5487 w 10313"/>
                <a:gd name="connsiteY2" fmla="*/ 2471 h 10044"/>
                <a:gd name="connsiteX3" fmla="*/ 1946 w 10313"/>
                <a:gd name="connsiteY3" fmla="*/ 8084 h 10044"/>
                <a:gd name="connsiteX4" fmla="*/ 0 w 10313"/>
                <a:gd name="connsiteY4" fmla="*/ 10044 h 10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3" h="10044">
                  <a:moveTo>
                    <a:pt x="10313" y="0"/>
                  </a:moveTo>
                  <a:cubicBezTo>
                    <a:pt x="10313" y="0"/>
                    <a:pt x="9138" y="1231"/>
                    <a:pt x="8334" y="1643"/>
                  </a:cubicBezTo>
                  <a:cubicBezTo>
                    <a:pt x="7530" y="2055"/>
                    <a:pt x="6552" y="1398"/>
                    <a:pt x="5487" y="2471"/>
                  </a:cubicBezTo>
                  <a:cubicBezTo>
                    <a:pt x="4422" y="3545"/>
                    <a:pt x="3970" y="5922"/>
                    <a:pt x="1946" y="8084"/>
                  </a:cubicBezTo>
                  <a:cubicBezTo>
                    <a:pt x="688" y="9414"/>
                    <a:pt x="0" y="10044"/>
                    <a:pt x="0" y="10044"/>
                  </a:cubicBezTo>
                </a:path>
              </a:pathLst>
            </a:custGeom>
            <a:noFill/>
            <a:ln w="22225"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dirty="0"/>
            </a:p>
          </p:txBody>
        </p:sp>
      </p:grpSp>
      <p:sp>
        <p:nvSpPr>
          <p:cNvPr id="72" name="Freeform 77"/>
          <p:cNvSpPr>
            <a:spLocks/>
          </p:cNvSpPr>
          <p:nvPr/>
        </p:nvSpPr>
        <p:spPr bwMode="auto">
          <a:xfrm>
            <a:off x="4022060" y="5498070"/>
            <a:ext cx="837972" cy="69596"/>
          </a:xfrm>
          <a:custGeom>
            <a:avLst/>
            <a:gdLst>
              <a:gd name="T0" fmla="*/ 0 w 1664"/>
              <a:gd name="T1" fmla="*/ 55 h 134"/>
              <a:gd name="T2" fmla="*/ 424 w 1664"/>
              <a:gd name="T3" fmla="*/ 110 h 134"/>
              <a:gd name="T4" fmla="*/ 883 w 1664"/>
              <a:gd name="T5" fmla="*/ 8 h 134"/>
              <a:gd name="T6" fmla="*/ 1304 w 1664"/>
              <a:gd name="T7" fmla="*/ 127 h 134"/>
              <a:gd name="T8" fmla="*/ 1664 w 1664"/>
              <a:gd name="T9" fmla="*/ 0 h 134"/>
              <a:gd name="connsiteX0" fmla="*/ 0 w 10000"/>
              <a:gd name="connsiteY0" fmla="*/ 4104 h 8209"/>
              <a:gd name="connsiteX1" fmla="*/ 2548 w 10000"/>
              <a:gd name="connsiteY1" fmla="*/ 8209 h 8209"/>
              <a:gd name="connsiteX2" fmla="*/ 5306 w 10000"/>
              <a:gd name="connsiteY2" fmla="*/ 597 h 8209"/>
              <a:gd name="connsiteX3" fmla="*/ 7951 w 10000"/>
              <a:gd name="connsiteY3" fmla="*/ 5509 h 8209"/>
              <a:gd name="connsiteX4" fmla="*/ 10000 w 10000"/>
              <a:gd name="connsiteY4" fmla="*/ 0 h 8209"/>
              <a:gd name="connsiteX0" fmla="*/ 0 w 10000"/>
              <a:gd name="connsiteY0" fmla="*/ 4999 h 7851"/>
              <a:gd name="connsiteX1" fmla="*/ 2548 w 10000"/>
              <a:gd name="connsiteY1" fmla="*/ 7851 h 7851"/>
              <a:gd name="connsiteX2" fmla="*/ 5306 w 10000"/>
              <a:gd name="connsiteY2" fmla="*/ 727 h 7851"/>
              <a:gd name="connsiteX3" fmla="*/ 7951 w 10000"/>
              <a:gd name="connsiteY3" fmla="*/ 6711 h 7851"/>
              <a:gd name="connsiteX4" fmla="*/ 10000 w 10000"/>
              <a:gd name="connsiteY4" fmla="*/ 0 h 7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7851">
                <a:moveTo>
                  <a:pt x="0" y="4999"/>
                </a:moveTo>
                <a:cubicBezTo>
                  <a:pt x="0" y="4999"/>
                  <a:pt x="1641" y="7851"/>
                  <a:pt x="2548" y="7851"/>
                </a:cubicBezTo>
                <a:cubicBezTo>
                  <a:pt x="3456" y="7851"/>
                  <a:pt x="4406" y="917"/>
                  <a:pt x="5306" y="727"/>
                </a:cubicBezTo>
                <a:cubicBezTo>
                  <a:pt x="6206" y="537"/>
                  <a:pt x="6683" y="6074"/>
                  <a:pt x="7951" y="6711"/>
                </a:cubicBezTo>
                <a:cubicBezTo>
                  <a:pt x="9219" y="7347"/>
                  <a:pt x="10000" y="0"/>
                  <a:pt x="10000" y="0"/>
                </a:cubicBezTo>
              </a:path>
            </a:pathLst>
          </a:custGeom>
          <a:noFill/>
          <a:ln w="22225"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33" name="Freeform 77"/>
          <p:cNvSpPr>
            <a:spLocks/>
          </p:cNvSpPr>
          <p:nvPr/>
        </p:nvSpPr>
        <p:spPr bwMode="auto">
          <a:xfrm>
            <a:off x="4026836" y="5408743"/>
            <a:ext cx="880792" cy="127319"/>
          </a:xfrm>
          <a:custGeom>
            <a:avLst/>
            <a:gdLst>
              <a:gd name="T0" fmla="*/ 0 w 1664"/>
              <a:gd name="T1" fmla="*/ 55 h 134"/>
              <a:gd name="T2" fmla="*/ 424 w 1664"/>
              <a:gd name="T3" fmla="*/ 110 h 134"/>
              <a:gd name="T4" fmla="*/ 883 w 1664"/>
              <a:gd name="T5" fmla="*/ 8 h 134"/>
              <a:gd name="T6" fmla="*/ 1304 w 1664"/>
              <a:gd name="T7" fmla="*/ 127 h 134"/>
              <a:gd name="T8" fmla="*/ 1664 w 1664"/>
              <a:gd name="T9" fmla="*/ 0 h 134"/>
              <a:gd name="connsiteX0" fmla="*/ 0 w 10000"/>
              <a:gd name="connsiteY0" fmla="*/ 4104 h 8209"/>
              <a:gd name="connsiteX1" fmla="*/ 2548 w 10000"/>
              <a:gd name="connsiteY1" fmla="*/ 8209 h 8209"/>
              <a:gd name="connsiteX2" fmla="*/ 5306 w 10000"/>
              <a:gd name="connsiteY2" fmla="*/ 597 h 8209"/>
              <a:gd name="connsiteX3" fmla="*/ 7951 w 10000"/>
              <a:gd name="connsiteY3" fmla="*/ 5509 h 8209"/>
              <a:gd name="connsiteX4" fmla="*/ 10000 w 10000"/>
              <a:gd name="connsiteY4" fmla="*/ 0 h 8209"/>
              <a:gd name="connsiteX0" fmla="*/ 0 w 10000"/>
              <a:gd name="connsiteY0" fmla="*/ 4999 h 7851"/>
              <a:gd name="connsiteX1" fmla="*/ 2548 w 10000"/>
              <a:gd name="connsiteY1" fmla="*/ 7851 h 7851"/>
              <a:gd name="connsiteX2" fmla="*/ 5306 w 10000"/>
              <a:gd name="connsiteY2" fmla="*/ 727 h 7851"/>
              <a:gd name="connsiteX3" fmla="*/ 7951 w 10000"/>
              <a:gd name="connsiteY3" fmla="*/ 6711 h 7851"/>
              <a:gd name="connsiteX4" fmla="*/ 10000 w 10000"/>
              <a:gd name="connsiteY4" fmla="*/ 0 h 7851"/>
              <a:gd name="connsiteX0" fmla="*/ 0 w 10284"/>
              <a:gd name="connsiteY0" fmla="*/ 11841 h 15474"/>
              <a:gd name="connsiteX1" fmla="*/ 2548 w 10284"/>
              <a:gd name="connsiteY1" fmla="*/ 15474 h 15474"/>
              <a:gd name="connsiteX2" fmla="*/ 5306 w 10284"/>
              <a:gd name="connsiteY2" fmla="*/ 6400 h 15474"/>
              <a:gd name="connsiteX3" fmla="*/ 7951 w 10284"/>
              <a:gd name="connsiteY3" fmla="*/ 14022 h 15474"/>
              <a:gd name="connsiteX4" fmla="*/ 10284 w 10284"/>
              <a:gd name="connsiteY4" fmla="*/ 0 h 15474"/>
              <a:gd name="connsiteX0" fmla="*/ 0 w 10454"/>
              <a:gd name="connsiteY0" fmla="*/ 8419 h 15485"/>
              <a:gd name="connsiteX1" fmla="*/ 2718 w 10454"/>
              <a:gd name="connsiteY1" fmla="*/ 15474 h 15485"/>
              <a:gd name="connsiteX2" fmla="*/ 5476 w 10454"/>
              <a:gd name="connsiteY2" fmla="*/ 6400 h 15485"/>
              <a:gd name="connsiteX3" fmla="*/ 8121 w 10454"/>
              <a:gd name="connsiteY3" fmla="*/ 14022 h 15485"/>
              <a:gd name="connsiteX4" fmla="*/ 10454 w 10454"/>
              <a:gd name="connsiteY4" fmla="*/ 0 h 15485"/>
              <a:gd name="connsiteX0" fmla="*/ 0 w 10511"/>
              <a:gd name="connsiteY0" fmla="*/ 10472 h 15530"/>
              <a:gd name="connsiteX1" fmla="*/ 2775 w 10511"/>
              <a:gd name="connsiteY1" fmla="*/ 15474 h 15530"/>
              <a:gd name="connsiteX2" fmla="*/ 5533 w 10511"/>
              <a:gd name="connsiteY2" fmla="*/ 6400 h 15530"/>
              <a:gd name="connsiteX3" fmla="*/ 8178 w 10511"/>
              <a:gd name="connsiteY3" fmla="*/ 14022 h 15530"/>
              <a:gd name="connsiteX4" fmla="*/ 10511 w 10511"/>
              <a:gd name="connsiteY4" fmla="*/ 0 h 15530"/>
              <a:gd name="connsiteX0" fmla="*/ 0 w 10795"/>
              <a:gd name="connsiteY0" fmla="*/ 13209 h 18267"/>
              <a:gd name="connsiteX1" fmla="*/ 2775 w 10795"/>
              <a:gd name="connsiteY1" fmla="*/ 18211 h 18267"/>
              <a:gd name="connsiteX2" fmla="*/ 5533 w 10795"/>
              <a:gd name="connsiteY2" fmla="*/ 9137 h 18267"/>
              <a:gd name="connsiteX3" fmla="*/ 8178 w 10795"/>
              <a:gd name="connsiteY3" fmla="*/ 16759 h 18267"/>
              <a:gd name="connsiteX4" fmla="*/ 10795 w 10795"/>
              <a:gd name="connsiteY4" fmla="*/ 0 h 18267"/>
              <a:gd name="connsiteX0" fmla="*/ 0 w 10511"/>
              <a:gd name="connsiteY0" fmla="*/ 13893 h 18294"/>
              <a:gd name="connsiteX1" fmla="*/ 2491 w 10511"/>
              <a:gd name="connsiteY1" fmla="*/ 18211 h 18294"/>
              <a:gd name="connsiteX2" fmla="*/ 5249 w 10511"/>
              <a:gd name="connsiteY2" fmla="*/ 9137 h 18294"/>
              <a:gd name="connsiteX3" fmla="*/ 7894 w 10511"/>
              <a:gd name="connsiteY3" fmla="*/ 16759 h 18294"/>
              <a:gd name="connsiteX4" fmla="*/ 10511 w 10511"/>
              <a:gd name="connsiteY4" fmla="*/ 0 h 1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1" h="18294">
                <a:moveTo>
                  <a:pt x="0" y="13893"/>
                </a:moveTo>
                <a:cubicBezTo>
                  <a:pt x="0" y="13893"/>
                  <a:pt x="1616" y="19004"/>
                  <a:pt x="2491" y="18211"/>
                </a:cubicBezTo>
                <a:cubicBezTo>
                  <a:pt x="3366" y="17418"/>
                  <a:pt x="4349" y="9379"/>
                  <a:pt x="5249" y="9137"/>
                </a:cubicBezTo>
                <a:cubicBezTo>
                  <a:pt x="6149" y="8895"/>
                  <a:pt x="6626" y="15948"/>
                  <a:pt x="7894" y="16759"/>
                </a:cubicBezTo>
                <a:cubicBezTo>
                  <a:pt x="9162" y="17569"/>
                  <a:pt x="10511" y="0"/>
                  <a:pt x="10511" y="0"/>
                </a:cubicBezTo>
              </a:path>
            </a:pathLst>
          </a:custGeom>
          <a:noFill/>
          <a:ln w="22225"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100" name="Picture 65" descr="C:\Users\nim\AppData\Local\Microsoft\Windows\Temporary Internet Files\Content.IE5\YP7UOBM0\MC900352587[1].wmf"/>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flipH="1">
            <a:off x="4395779" y="5421073"/>
            <a:ext cx="161932" cy="464835"/>
          </a:xfrm>
          <a:prstGeom prst="rect">
            <a:avLst/>
          </a:prstGeom>
          <a:noFill/>
          <a:extLst>
            <a:ext uri="{909E8E84-426E-40DD-AFC4-6F175D3DCCD1}">
              <a14:hiddenFill xmlns:a14="http://schemas.microsoft.com/office/drawing/2010/main" xmlns="">
                <a:solidFill>
                  <a:srgbClr val="FFFFFF"/>
                </a:solidFill>
              </a14:hiddenFill>
            </a:ext>
          </a:extLst>
        </p:spPr>
      </p:pic>
      <p:sp>
        <p:nvSpPr>
          <p:cNvPr id="125" name="Oval 124"/>
          <p:cNvSpPr/>
          <p:nvPr/>
        </p:nvSpPr>
        <p:spPr>
          <a:xfrm>
            <a:off x="4860032" y="5015938"/>
            <a:ext cx="2263460" cy="113355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9" name="Oval 118"/>
          <p:cNvSpPr/>
          <p:nvPr/>
        </p:nvSpPr>
        <p:spPr>
          <a:xfrm>
            <a:off x="1777652" y="5015938"/>
            <a:ext cx="2263460" cy="113355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3" name="Oval 112"/>
          <p:cNvSpPr/>
          <p:nvPr/>
        </p:nvSpPr>
        <p:spPr>
          <a:xfrm>
            <a:off x="6274909" y="3113293"/>
            <a:ext cx="2263460" cy="113355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textruta 48"/>
          <p:cNvSpPr txBox="1"/>
          <p:nvPr/>
        </p:nvSpPr>
        <p:spPr>
          <a:xfrm>
            <a:off x="2843808" y="3216949"/>
            <a:ext cx="3384376" cy="1754326"/>
          </a:xfrm>
          <a:prstGeom prst="rect">
            <a:avLst/>
          </a:prstGeom>
          <a:noFill/>
        </p:spPr>
        <p:txBody>
          <a:bodyPr wrap="square" rtlCol="0">
            <a:spAutoFit/>
          </a:bodyPr>
          <a:lstStyle/>
          <a:p>
            <a:pPr algn="ctr"/>
            <a:r>
              <a:rPr lang="sv-SE" i="1" dirty="0" smtClean="0"/>
              <a:t>Det handlar om </a:t>
            </a:r>
            <a:r>
              <a:rPr lang="sv-SE" i="1" dirty="0" smtClean="0">
                <a:solidFill>
                  <a:srgbClr val="FF0000"/>
                </a:solidFill>
              </a:rPr>
              <a:t>ett sammanhållet </a:t>
            </a:r>
          </a:p>
          <a:p>
            <a:pPr algn="ctr"/>
            <a:r>
              <a:rPr lang="sv-SE" i="1" dirty="0" smtClean="0">
                <a:solidFill>
                  <a:srgbClr val="FF0000"/>
                </a:solidFill>
              </a:rPr>
              <a:t>kraftsystem </a:t>
            </a:r>
            <a:r>
              <a:rPr lang="sv-SE" i="1" dirty="0" smtClean="0"/>
              <a:t>där kraftslag med </a:t>
            </a:r>
            <a:r>
              <a:rPr lang="sv-SE" i="1" dirty="0" smtClean="0">
                <a:solidFill>
                  <a:srgbClr val="FF0000"/>
                </a:solidFill>
              </a:rPr>
              <a:t>olika egenskaper </a:t>
            </a:r>
            <a:r>
              <a:rPr lang="sv-SE" i="1" dirty="0" smtClean="0"/>
              <a:t>ihop med väl fungerande </a:t>
            </a:r>
            <a:r>
              <a:rPr lang="sv-SE" i="1" dirty="0" smtClean="0">
                <a:solidFill>
                  <a:srgbClr val="FF0000"/>
                </a:solidFill>
              </a:rPr>
              <a:t>elnät</a:t>
            </a:r>
            <a:r>
              <a:rPr lang="sv-SE" i="1" dirty="0" smtClean="0"/>
              <a:t> sammantaget </a:t>
            </a:r>
            <a:r>
              <a:rPr lang="sv-SE" i="1" dirty="0" smtClean="0">
                <a:solidFill>
                  <a:srgbClr val="FF0000"/>
                </a:solidFill>
              </a:rPr>
              <a:t>ger stabilitet i elförsörjningen</a:t>
            </a:r>
            <a:endParaRPr lang="sv-SE" i="1" dirty="0">
              <a:solidFill>
                <a:srgbClr val="FF0000"/>
              </a:solidFill>
            </a:endParaRPr>
          </a:p>
        </p:txBody>
      </p:sp>
    </p:spTree>
    <p:extLst>
      <p:ext uri="{BB962C8B-B14F-4D97-AF65-F5344CB8AC3E}">
        <p14:creationId xmlns:p14="http://schemas.microsoft.com/office/powerpoint/2010/main" xmlns="" val="26148702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vensk Energi_pptmall0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Svensk Energi_pptmall09</Template>
  <TotalTime>3615</TotalTime>
  <Words>685</Words>
  <Application>Microsoft Office PowerPoint</Application>
  <PresentationFormat>Bildspel på skärmen (4:3)</PresentationFormat>
  <Paragraphs>162</Paragraphs>
  <Slides>16</Slides>
  <Notes>4</Notes>
  <HiddenSlides>0</HiddenSlides>
  <MMClips>0</MMClips>
  <ScaleCrop>false</ScaleCrop>
  <HeadingPairs>
    <vt:vector size="4" baseType="variant">
      <vt:variant>
        <vt:lpstr>Tema</vt:lpstr>
      </vt:variant>
      <vt:variant>
        <vt:i4>1</vt:i4>
      </vt:variant>
      <vt:variant>
        <vt:lpstr>Bildrubriker</vt:lpstr>
      </vt:variant>
      <vt:variant>
        <vt:i4>16</vt:i4>
      </vt:variant>
    </vt:vector>
  </HeadingPairs>
  <TitlesOfParts>
    <vt:vector size="17" baseType="lpstr">
      <vt:lpstr>Svensk Energi_pptmall09</vt:lpstr>
      <vt:lpstr>Den framtida (el)energiförsörjningen?</vt:lpstr>
      <vt:lpstr>Elanvändningen i Sverige 1970-2030</vt:lpstr>
      <vt:lpstr>Balans varje sekund</vt:lpstr>
      <vt:lpstr>Vi tog kontrollen över tillförseln!</vt:lpstr>
      <vt:lpstr>Bild 5</vt:lpstr>
      <vt:lpstr>EU klimat- och energifärdplan mot 2050 - efter 2020 krävs ytterligare ansträngningar inom alla sektorer för att nå målet om 80-95% reduktion 2050  </vt:lpstr>
      <vt:lpstr>Ungefär så här är det väl tänkt</vt:lpstr>
      <vt:lpstr>Olika produktionssätt har olika egenskaper och är inte utan vidare utbytbara</vt:lpstr>
      <vt:lpstr>Produktion &amp; potential  Elnäten håller ihop elsystemet</vt:lpstr>
      <vt:lpstr>Kärnkraft i Sverige i framtiden</vt:lpstr>
      <vt:lpstr>Vad händer ute i Europa?  - Omställningsambitioner - Stödsystemen - Lönsamhetspåverkan - Kraftsystempåverkan  =&gt; Nästa steg?   Spelar det någon roll för oss?      </vt:lpstr>
      <vt:lpstr>158 KWh/år ~ ½ 40-wattare </vt:lpstr>
      <vt:lpstr>Bild 13</vt:lpstr>
      <vt:lpstr>Helhetssyn en nödvändighet</vt:lpstr>
      <vt:lpstr>Den framtida (el)energiförsörjningen..</vt:lpstr>
      <vt:lpstr>Bild 16</vt:lpstr>
    </vt:vector>
  </TitlesOfParts>
  <Company>Svensk Energi - Swedenergy - 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Maria Wärnberg</dc:creator>
  <cp:lastModifiedBy>BAN</cp:lastModifiedBy>
  <cp:revision>250</cp:revision>
  <dcterms:created xsi:type="dcterms:W3CDTF">2010-04-13T12:33:58Z</dcterms:created>
  <dcterms:modified xsi:type="dcterms:W3CDTF">2013-04-09T14:14:11Z</dcterms:modified>
</cp:coreProperties>
</file>